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84" r:id="rId8"/>
    <p:sldId id="287" r:id="rId9"/>
    <p:sldId id="288" r:id="rId10"/>
    <p:sldId id="281" r:id="rId11"/>
    <p:sldId id="283" r:id="rId12"/>
    <p:sldId id="286" r:id="rId13"/>
    <p:sldId id="280" r:id="rId14"/>
  </p:sldIdLst>
  <p:sldSz cx="12192000" cy="6858000"/>
  <p:notesSz cx="6858000" cy="9144000"/>
  <p:embeddedFontLst>
    <p:embeddedFont>
      <p:font typeface="에스코어 드림 2 ExtraLight" panose="020B0203030302020204" pitchFamily="34" charset="-127"/>
      <p:regular r:id="rId17"/>
    </p:embeddedFont>
    <p:embeddedFont>
      <p:font typeface="에스코어 드림 5 Medium" panose="020B0503030302020204" pitchFamily="34" charset="-127"/>
      <p:regular r:id="rId18"/>
      <p:bold r:id="rId19"/>
      <p:italic r:id="rId20"/>
      <p:boldItalic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Segoe Pro Light" panose="020B0302040504020203" pitchFamily="34" charset="0"/>
      <p:regular r:id="rId29"/>
      <p: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Light" panose="020F0702030404030204" pitchFamily="34" charset="0"/>
      <p:regular r:id="rId35"/>
      <p:bold r:id="rId36"/>
      <p:italic r:id="rId37"/>
    </p:embeddedFont>
    <p:embeddedFont>
      <p:font typeface="Segoe UI Symbol" panose="020B0502040204020203" pitchFamily="3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903121-3AAA-4BC4-BB67-7BF7B9D8DBAB}">
          <p14:sldIdLst>
            <p14:sldId id="256"/>
            <p14:sldId id="257"/>
            <p14:sldId id="258"/>
            <p14:sldId id="284"/>
            <p14:sldId id="287"/>
            <p14:sldId id="288"/>
            <p14:sldId id="281"/>
            <p14:sldId id="283"/>
            <p14:sldId id="286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WB_Shalini" initials="SG" lastIdx="39" clrIdx="0"/>
  <p:cmAuthor id="1" name="TWB_Trevor" initials="TWB_TJC" lastIdx="47" clrIdx="1"/>
  <p:cmAuthor id="2" name="Biju K (Spectrum Consultants India Pvt)" initials="BK(CIP" lastIdx="14" clrIdx="2">
    <p:extLst>
      <p:ext uri="{19B8F6BF-5375-455C-9EA6-DF929625EA0E}">
        <p15:presenceInfo xmlns:p15="http://schemas.microsoft.com/office/powerpoint/2012/main" userId="S-1-5-21-2146773085-903363285-719344707-1314905" providerId="AD"/>
      </p:ext>
    </p:extLst>
  </p:cmAuthor>
  <p:cmAuthor id="3" name="Deepankar Panda (Spectrum Consultants India Pvt)" initials="DP(CIP" lastIdx="5" clrIdx="3"/>
  <p:cmAuthor id="4" name="Microsoft Office User" initials="MOU" lastIdx="1" clrIdx="4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A5BBA"/>
    <a:srgbClr val="002050"/>
    <a:srgbClr val="F4833C"/>
    <a:srgbClr val="0E715F"/>
    <a:srgbClr val="FF00FF"/>
    <a:srgbClr val="002060"/>
    <a:srgbClr val="2F528F"/>
    <a:srgbClr val="129038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7" autoAdjust="0"/>
    <p:restoredTop sz="95912" autoAdjust="0"/>
  </p:normalViewPr>
  <p:slideViewPr>
    <p:cSldViewPr snapToGrid="0">
      <p:cViewPr>
        <p:scale>
          <a:sx n="164" d="100"/>
          <a:sy n="164" d="100"/>
        </p:scale>
        <p:origin x="144" y="-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commentAuthors" Target="commentAuthor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1D6A0-2D94-4CFE-98D5-6AA7779949E3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A0AC2-F86C-4080-B10D-5CE93AC98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871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048" y="484632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4048" y="3913632"/>
            <a:ext cx="6099048" cy="4773168"/>
          </a:xfrm>
          <a:prstGeom prst="rect">
            <a:avLst/>
          </a:prstGeom>
          <a:ln>
            <a:solidFill>
              <a:prstClr val="black"/>
            </a:solidFill>
          </a:ln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29249" y="8685213"/>
            <a:ext cx="1427163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9DB6A-E92B-415B-AFB4-9C72D4A9006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25" y="8858250"/>
            <a:ext cx="48449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>
                <a:latin typeface="Segoe UI" pitchFamily="34" charset="0"/>
                <a:cs typeface="Segoe UI" pitchFamily="34" charset="0"/>
              </a:rPr>
              <a:t>© 2013 Microsoft Corporation                                 Microsoft Confidential </a:t>
            </a:r>
          </a:p>
          <a:p>
            <a:pPr algn="l"/>
            <a:endParaRPr lang="en-US" sz="105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393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SzPct val="116000"/>
      <a:buFont typeface="Arial" panose="020B0604020202020204" pitchFamily="34" charset="0"/>
      <a:buChar char="•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344488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Courier New" panose="02070309020205020404" pitchFamily="49" charset="0"/>
      <a:buChar char="o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515938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Wingdings" panose="05000000000000000000" pitchFamily="2" charset="2"/>
      <a:buChar char="§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688975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Arial" panose="020B0604020202020204" pitchFamily="34" charset="0"/>
      <a:buChar char="•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857250" indent="-171450" algn="l" defTabSz="914400" rtl="0" eaLnBrk="1" latinLnBrk="0" hangingPunct="1">
      <a:lnSpc>
        <a:spcPct val="114000"/>
      </a:lnSpc>
      <a:spcBef>
        <a:spcPts val="300"/>
      </a:spcBef>
      <a:spcAft>
        <a:spcPts val="600"/>
      </a:spcAft>
      <a:buFont typeface="Courier New" panose="02070309020205020404" pitchFamily="49" charset="0"/>
      <a:buChar char="o"/>
      <a:defRPr sz="105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4175" y="484188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3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9DB6A-E92B-415B-AFB4-9C72D4A900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4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bg>
      <p:bgPr>
        <a:solidFill>
          <a:srgbClr val="0A5B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0" y="11430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AA22A-E744-48A7-9C2D-00B406A8DE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76385" y="1943819"/>
            <a:ext cx="7236837" cy="2173686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lvl="0"/>
            <a:r>
              <a:rPr lang="ko-KR" altLang="en-US"/>
              <a:t>제목을</a:t>
            </a:r>
            <a:r>
              <a:rPr lang="en-US" altLang="ko-KR"/>
              <a:t> </a:t>
            </a:r>
            <a:r>
              <a:rPr lang="ko-KR" altLang="en-US"/>
              <a:t>추가하려면 클릭하십시오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26AC5E00-9D85-48F0-B5DA-E15D7D5407D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76385" y="4227726"/>
            <a:ext cx="6566275" cy="783849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pPr lvl="0"/>
            <a:r>
              <a:rPr lang="ko-KR" altLang="en-US"/>
              <a:t>발표자 이름</a:t>
            </a:r>
          </a:p>
        </p:txBody>
      </p:sp>
      <p:pic>
        <p:nvPicPr>
          <p:cNvPr id="5" name="Picture 2" descr="클릭 - 무료 제스처개 아이콘">
            <a:extLst>
              <a:ext uri="{FF2B5EF4-FFF2-40B4-BE49-F238E27FC236}">
                <a16:creationId xmlns:a16="http://schemas.microsoft.com/office/drawing/2014/main" id="{42D848AE-B807-4CA0-B09D-063B620527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637" y="5148533"/>
            <a:ext cx="756249" cy="75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21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노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277600" cy="685800"/>
          </a:xfrm>
          <a:noFill/>
        </p:spPr>
        <p:txBody>
          <a:bodyPr rIns="91440">
            <a:noAutofit/>
          </a:bodyPr>
          <a:lstStyle>
            <a:lvl1pPr>
              <a:defRPr sz="3600" baseline="0">
                <a:solidFill>
                  <a:srgbClr val="0A5BBA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/>
              <a:t>Notes Continued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77C095-73DB-482F-810E-DF6C359F0461}"/>
              </a:ext>
            </a:extLst>
          </p:cNvPr>
          <p:cNvSpPr/>
          <p:nvPr userDrawn="1"/>
        </p:nvSpPr>
        <p:spPr>
          <a:xfrm>
            <a:off x="189373" y="301752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06E6966-71CB-49F2-A915-60B53F4914AC}"/>
              </a:ext>
            </a:extLst>
          </p:cNvPr>
          <p:cNvSpPr txBox="1">
            <a:spLocks/>
          </p:cNvSpPr>
          <p:nvPr userDrawn="1"/>
        </p:nvSpPr>
        <p:spPr>
          <a:xfrm>
            <a:off x="11789664" y="6492875"/>
            <a:ext cx="402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FF257A-30C5-4AFB-911B-BE4CEEA1EA8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https://nhnacademy.com/img/logo/academy_top_logo.png">
            <a:extLst>
              <a:ext uri="{FF2B5EF4-FFF2-40B4-BE49-F238E27FC236}">
                <a16:creationId xmlns:a16="http://schemas.microsoft.com/office/drawing/2014/main" id="{93BEB79E-AF27-4C22-9F66-0D80141F8A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780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듈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371600"/>
            <a:ext cx="4572000" cy="1828800"/>
          </a:xfrm>
          <a:solidFill>
            <a:srgbClr val="0A5BBA"/>
          </a:solidFill>
        </p:spPr>
        <p:txBody>
          <a:bodyPr lIns="182880" tIns="137160" rIns="91440" anchor="t" anchorCtr="0"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Segoe UI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en-US"/>
              <a:t>Module #: Module Title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200400"/>
            <a:ext cx="4572000" cy="704088"/>
          </a:xfrm>
          <a:prstGeom prst="rect">
            <a:avLst/>
          </a:prstGeom>
          <a:solidFill>
            <a:srgbClr val="002050">
              <a:alpha val="89804"/>
            </a:srgbClr>
          </a:solidFill>
        </p:spPr>
        <p:txBody>
          <a:bodyPr vert="horz" lIns="91440" tIns="9144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aseline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Segoe UI" panose="020B0502040204020203" pitchFamily="34" charset="0"/>
              </a:defRPr>
            </a:lvl1pPr>
            <a:lvl2pPr marL="0" indent="0">
              <a:buFontTx/>
              <a:buNone/>
              <a:defRPr sz="1400" baseline="0">
                <a:latin typeface="Segoe Pro Light"/>
              </a:defRPr>
            </a:lvl2pPr>
            <a:lvl3pPr marL="0" indent="0">
              <a:buFontTx/>
              <a:buNone/>
              <a:defRPr sz="1400" baseline="0">
                <a:latin typeface="Segoe Pro Light"/>
              </a:defRPr>
            </a:lvl3pPr>
            <a:lvl4pPr marL="0" indent="0">
              <a:buFontTx/>
              <a:buNone/>
              <a:defRPr sz="1400" baseline="0">
                <a:latin typeface="Segoe Pro Light"/>
              </a:defRPr>
            </a:lvl4pPr>
            <a:lvl5pPr marL="0" indent="0">
              <a:buFontTx/>
              <a:buNone/>
              <a:defRPr sz="1400" baseline="0">
                <a:latin typeface="Segoe Pro Light"/>
              </a:defRPr>
            </a:lvl5pPr>
          </a:lstStyle>
          <a:p>
            <a:pPr lvl="0"/>
            <a:r>
              <a:rPr lang="en-US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62710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oi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819400"/>
            <a:ext cx="11277600" cy="685800"/>
          </a:xfrm>
          <a:noFill/>
        </p:spPr>
        <p:txBody>
          <a:bodyPr rIns="91440">
            <a:noAutofit/>
          </a:bodyPr>
          <a:lstStyle>
            <a:lvl1pPr algn="ctr">
              <a:defRPr sz="3600" baseline="0">
                <a:solidFill>
                  <a:srgbClr val="3F3F3F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/>
              <a:t>Add single point here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2819400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32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150" y="1576526"/>
            <a:ext cx="11085250" cy="685800"/>
          </a:xfrm>
          <a:noFill/>
        </p:spPr>
        <p:txBody>
          <a:bodyPr rIns="91440">
            <a:noAutofit/>
          </a:bodyPr>
          <a:lstStyle>
            <a:lvl1pPr algn="l">
              <a:defRPr sz="3600" baseline="0">
                <a:solidFill>
                  <a:srgbClr val="4472C4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1576526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FC485A-DD75-4B2F-B1AB-9CF2750FB4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6817" y="3772546"/>
            <a:ext cx="3105583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82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150" y="1576526"/>
            <a:ext cx="11085250" cy="685800"/>
          </a:xfrm>
          <a:noFill/>
        </p:spPr>
        <p:txBody>
          <a:bodyPr rIns="91440">
            <a:noAutofit/>
          </a:bodyPr>
          <a:lstStyle>
            <a:lvl1pPr algn="l">
              <a:defRPr sz="3600" baseline="0">
                <a:solidFill>
                  <a:srgbClr val="4472C4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9C7A6D-BCFF-492A-9F20-7C4219F42F38}"/>
              </a:ext>
            </a:extLst>
          </p:cNvPr>
          <p:cNvSpPr/>
          <p:nvPr userDrawn="1"/>
        </p:nvSpPr>
        <p:spPr>
          <a:xfrm>
            <a:off x="304800" y="1576526"/>
            <a:ext cx="112379" cy="685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4A0A99-2284-4C3D-9457-D1A1F1FB35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D8EFEF"/>
              </a:clrFrom>
              <a:clrTo>
                <a:srgbClr val="D8EF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4224" y="3948227"/>
            <a:ext cx="4478176" cy="239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45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Poi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F6F4106-A217-43B9-B5B0-68073BAB0F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5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B3F931-0A75-4A75-9E23-EC6E00B54531}"/>
              </a:ext>
            </a:extLst>
          </p:cNvPr>
          <p:cNvSpPr/>
          <p:nvPr userDrawn="1"/>
        </p:nvSpPr>
        <p:spPr>
          <a:xfrm>
            <a:off x="184484" y="6204788"/>
            <a:ext cx="11823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800" dirty="0">
                <a:latin typeface="+mn-ea"/>
                <a:ea typeface="+mn-ea"/>
              </a:rPr>
              <a:t>Copyright © 202</a:t>
            </a:r>
            <a:r>
              <a:rPr lang="en-US" altLang="ko-KR" sz="800" dirty="0">
                <a:latin typeface="+mn-ea"/>
                <a:ea typeface="+mn-ea"/>
              </a:rPr>
              <a:t>2, </a:t>
            </a:r>
            <a:r>
              <a:rPr lang="en" altLang="ko-KR" sz="800" dirty="0">
                <a:latin typeface="+mn-ea"/>
                <a:ea typeface="+mn-ea"/>
              </a:rPr>
              <a:t>NHN Academy Corp. All rights reserved. </a:t>
            </a:r>
          </a:p>
          <a:p>
            <a:r>
              <a:rPr lang="en" altLang="ko-KR" sz="800" dirty="0">
                <a:latin typeface="+mn-ea"/>
                <a:ea typeface="+mn-ea"/>
              </a:rPr>
              <a:t>No part of this publication may be reproduced, stored in a retrieval system, or transmitted, in any form or by any means, electronic, mechanical, photocopying, recording, or otherwise, without the prior written permission of the publisher. Printed in the South Korea.</a:t>
            </a:r>
            <a:endParaRPr lang="ko-KR" altLang="en-US" sz="800" dirty="0">
              <a:latin typeface="+mn-ea"/>
              <a:ea typeface="+mn-ea"/>
            </a:endParaRPr>
          </a:p>
        </p:txBody>
      </p:sp>
      <p:pic>
        <p:nvPicPr>
          <p:cNvPr id="3" name="Picture 2" descr="NHN Academy - 소프트웨어 전문 교육 기관">
            <a:extLst>
              <a:ext uri="{FF2B5EF4-FFF2-40B4-BE49-F238E27FC236}">
                <a16:creationId xmlns:a16="http://schemas.microsoft.com/office/drawing/2014/main" id="{13C74BB1-C938-4F4A-AFD7-7BDD348A39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63" y="2161173"/>
            <a:ext cx="4184984" cy="219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73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429000"/>
            <a:ext cx="3048000" cy="1143000"/>
          </a:xfrm>
          <a:prstGeom prst="rect">
            <a:avLst/>
          </a:prstGeom>
          <a:solidFill>
            <a:srgbClr val="15AEEF">
              <a:alpha val="89804"/>
            </a:srgbClr>
          </a:solidFill>
        </p:spPr>
        <p:txBody>
          <a:bodyPr vert="horz" lIns="91440" tIns="9144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aseline="0">
                <a:solidFill>
                  <a:schemeClr val="tx1"/>
                </a:solidFill>
                <a:latin typeface="Segoe UI Symbol" panose="020B0502040204020203" pitchFamily="34" charset="0"/>
                <a:ea typeface="에스코어 드림 2 ExtraLight" panose="020B0203030302020204" pitchFamily="34" charset="-127"/>
                <a:cs typeface="Segoe UI" panose="020B0502040204020203" pitchFamily="34" charset="0"/>
              </a:defRPr>
            </a:lvl1pPr>
            <a:lvl2pPr marL="0" indent="0">
              <a:buFontTx/>
              <a:buNone/>
              <a:defRPr sz="1400" baseline="0">
                <a:latin typeface="Segoe Pro Light"/>
              </a:defRPr>
            </a:lvl2pPr>
            <a:lvl3pPr marL="0" indent="0">
              <a:buFontTx/>
              <a:buNone/>
              <a:defRPr sz="1400" baseline="0">
                <a:latin typeface="Segoe Pro Light"/>
              </a:defRPr>
            </a:lvl3pPr>
            <a:lvl4pPr marL="0" indent="0">
              <a:buFontTx/>
              <a:buNone/>
              <a:defRPr sz="1400" baseline="0">
                <a:latin typeface="Segoe Pro Light"/>
              </a:defRPr>
            </a:lvl4pPr>
            <a:lvl5pPr marL="0" indent="0">
              <a:buFontTx/>
              <a:buNone/>
              <a:defRPr sz="1400" baseline="0">
                <a:latin typeface="Segoe Pro Light"/>
              </a:defRPr>
            </a:lvl5pPr>
          </a:lstStyle>
          <a:p>
            <a:pPr lvl="0"/>
            <a:r>
              <a:rPr lang="en-US"/>
              <a:t>Click to edit slide content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0" y="1506772"/>
            <a:ext cx="6096000" cy="1922228"/>
          </a:xfrm>
          <a:solidFill>
            <a:srgbClr val="0A5BBA">
              <a:alpha val="90000"/>
            </a:srgbClr>
          </a:solidFill>
        </p:spPr>
        <p:txBody>
          <a:bodyPr lIns="91440" tIns="91440">
            <a:no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</a:defRPr>
            </a:lvl1pPr>
            <a:lvl2pPr>
              <a:defRPr sz="3000">
                <a:latin typeface="+mn-lt"/>
              </a:defRPr>
            </a:lvl2pPr>
            <a:lvl3pPr>
              <a:defRPr sz="30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3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819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2336" y="304694"/>
            <a:ext cx="8707158" cy="684337"/>
          </a:xfrm>
          <a:solidFill>
            <a:srgbClr val="002060"/>
          </a:solidFill>
        </p:spPr>
        <p:txBody>
          <a:bodyPr lIns="91440" tIns="91440">
            <a:no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</a:defRPr>
            </a:lvl1pPr>
            <a:lvl2pPr>
              <a:defRPr sz="3000">
                <a:latin typeface="+mn-lt"/>
              </a:defRPr>
            </a:lvl2pPr>
            <a:lvl3pPr>
              <a:defRPr sz="30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3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08E438D-443C-4C9A-B292-A98DC86C7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F40E1-FB56-495B-A091-14C3BB1F56AC}"/>
              </a:ext>
            </a:extLst>
          </p:cNvPr>
          <p:cNvSpPr/>
          <p:nvPr userDrawn="1"/>
        </p:nvSpPr>
        <p:spPr>
          <a:xfrm>
            <a:off x="0" y="301752"/>
            <a:ext cx="312573" cy="685800"/>
          </a:xfrm>
          <a:prstGeom prst="rect">
            <a:avLst/>
          </a:prstGeom>
          <a:solidFill>
            <a:srgbClr val="002060"/>
          </a:solidFill>
          <a:ln>
            <a:solidFill>
              <a:srgbClr val="002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s://nhnacademy.com/img/logo/academy_top_logo.png">
            <a:extLst>
              <a:ext uri="{FF2B5EF4-FFF2-40B4-BE49-F238E27FC236}">
                <a16:creationId xmlns:a16="http://schemas.microsoft.com/office/drawing/2014/main" id="{67568352-146C-461E-B25F-10D4A6AE6C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040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2336" y="304694"/>
            <a:ext cx="8707158" cy="684337"/>
          </a:xfrm>
          <a:solidFill>
            <a:srgbClr val="0A5BBA">
              <a:alpha val="90000"/>
            </a:srgbClr>
          </a:solidFill>
        </p:spPr>
        <p:txBody>
          <a:bodyPr lIns="91440" tIns="91440">
            <a:no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bg1"/>
                </a:solidFill>
                <a:latin typeface="Segoe UI Symbol" panose="020B0502040204020203" pitchFamily="34" charset="0"/>
                <a:ea typeface="에스코어 드림 5 Medium" panose="020B0503030302020204" pitchFamily="34" charset="-127"/>
              </a:defRPr>
            </a:lvl1pPr>
            <a:lvl2pPr>
              <a:defRPr sz="3000">
                <a:latin typeface="+mn-lt"/>
              </a:defRPr>
            </a:lvl2pPr>
            <a:lvl3pPr>
              <a:defRPr sz="30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3000"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08E438D-443C-4C9A-B292-A98DC86C7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F40E1-FB56-495B-A091-14C3BB1F56AC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https://nhnacademy.com/img/logo/academy_top_logo.png">
            <a:extLst>
              <a:ext uri="{FF2B5EF4-FFF2-40B4-BE49-F238E27FC236}">
                <a16:creationId xmlns:a16="http://schemas.microsoft.com/office/drawing/2014/main" id="{1C51CC8E-548A-4195-BC96-F108C7788F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40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4CCC11A0-DA57-43AF-AFC3-1AA5A0745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19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가로 2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5693664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4CCC11A0-DA57-43AF-AFC3-1AA5A0745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3707AD6-79F5-4EE4-AC1E-CD8A44F6D6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7168" y="1143000"/>
            <a:ext cx="5693664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2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부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530244"/>
            <a:ext cx="11387328" cy="457308"/>
          </a:xfrm>
        </p:spPr>
        <p:txBody>
          <a:bodyPr bIns="0" anchor="b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48502BA8-6DEE-42B4-9948-40B957B612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11" y="275043"/>
            <a:ext cx="5387060" cy="281354"/>
          </a:xfrm>
        </p:spPr>
        <p:txBody>
          <a:bodyPr anchor="b" anchorCtr="0">
            <a:noAutofit/>
          </a:bodyPr>
          <a:lstStyle>
            <a:lvl1pPr marL="0" indent="0"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에스코어 드림 4 Regular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ko-KR" altLang="en-US" dirty="0"/>
              <a:t>마스터 </a:t>
            </a:r>
            <a:r>
              <a:rPr lang="en-US" altLang="ko-KR" dirty="0"/>
              <a:t>Style </a:t>
            </a:r>
            <a:r>
              <a:rPr lang="ko-KR" altLang="en-US" dirty="0"/>
              <a:t>추가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44E542-61C3-40BA-A9F9-02079DF1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7D8E19F1-4EB2-450A-BB4D-5E41838CFB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8777D1D-3918-4ABD-AE55-8E090CD6A7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1143000"/>
            <a:ext cx="11387328" cy="5413248"/>
          </a:xfrm>
        </p:spPr>
        <p:txBody>
          <a:bodyPr>
            <a:normAutofit/>
          </a:bodyPr>
          <a:lstStyle>
            <a:lvl1pPr>
              <a:lnSpc>
                <a:spcPct val="114000"/>
              </a:lnSpc>
              <a:spcAft>
                <a:spcPts val="300"/>
              </a:spcAft>
              <a:defRPr sz="20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>
              <a:lnSpc>
                <a:spcPct val="114000"/>
              </a:lnSpc>
              <a:spcAft>
                <a:spcPts val="300"/>
              </a:spcAft>
              <a:buSzPct val="90000"/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>
              <a:lnSpc>
                <a:spcPct val="114000"/>
              </a:lnSpc>
              <a:spcAft>
                <a:spcPts val="300"/>
              </a:spcAft>
              <a:defRPr sz="1800" b="1"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9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301752"/>
            <a:ext cx="11387328" cy="685800"/>
          </a:xfrm>
        </p:spPr>
        <p:txBody>
          <a:bodyPr bIns="0" anchor="ctr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4CB142-7E29-406F-A43A-2932E5A6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2895DC76-66C8-4D25-BD25-540D93C9A9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97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336" y="530244"/>
            <a:ext cx="11387328" cy="457308"/>
          </a:xfrm>
        </p:spPr>
        <p:txBody>
          <a:bodyPr bIns="0" anchor="b" anchorCtr="0">
            <a:normAutofit/>
          </a:bodyPr>
          <a:lstStyle>
            <a:lvl1pPr>
              <a:defRPr sz="3200" b="1" baseline="0">
                <a:latin typeface="Segoe UI Symbol" panose="020B0502040204020203" pitchFamily="34" charset="0"/>
                <a:ea typeface="에스코어 드림 5 Medium" panose="020B0503030302020204" pitchFamily="34" charset="-127"/>
                <a:cs typeface="Segoe UI" panose="020B0502040204020203" pitchFamily="34" charset="0"/>
              </a:defRPr>
            </a:lvl1pPr>
          </a:lstStyle>
          <a:p>
            <a:r>
              <a:rPr lang="ko-KR" altLang="en-US" dirty="0"/>
              <a:t>마스터</a:t>
            </a:r>
            <a:r>
              <a:rPr lang="en-US" dirty="0"/>
              <a:t> title style </a:t>
            </a:r>
            <a:r>
              <a:rPr lang="ko-KR" altLang="en-US" dirty="0"/>
              <a:t>추가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E9E3A4-0B2A-4811-BEFB-6E39454A0D79}"/>
              </a:ext>
            </a:extLst>
          </p:cNvPr>
          <p:cNvSpPr/>
          <p:nvPr userDrawn="1"/>
        </p:nvSpPr>
        <p:spPr>
          <a:xfrm>
            <a:off x="200194" y="301752"/>
            <a:ext cx="112379" cy="685800"/>
          </a:xfrm>
          <a:prstGeom prst="rect">
            <a:avLst/>
          </a:prstGeom>
          <a:solidFill>
            <a:srgbClr val="0A5BBA"/>
          </a:solidFill>
          <a:ln>
            <a:solidFill>
              <a:srgbClr val="0A5BB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48502BA8-6DEE-42B4-9948-40B957B6121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9011" y="275043"/>
            <a:ext cx="5387060" cy="281354"/>
          </a:xfrm>
        </p:spPr>
        <p:txBody>
          <a:bodyPr anchor="b" anchorCtr="0">
            <a:noAutofit/>
          </a:bodyPr>
          <a:lstStyle>
            <a:lvl1pPr marL="0" indent="0"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에스코어 드림 4 Regular" panose="020B0503030302020204" pitchFamily="34" charset="-127"/>
                <a:cs typeface="Segoe UI Light" panose="020B0502040204020203" pitchFamily="34" charset="0"/>
              </a:defRPr>
            </a:lvl1pPr>
          </a:lstStyle>
          <a:p>
            <a:pPr lvl="0"/>
            <a:r>
              <a:rPr lang="ko-KR" altLang="en-US" dirty="0"/>
              <a:t>마스터 </a:t>
            </a:r>
            <a:r>
              <a:rPr lang="en-US" altLang="ko-KR" dirty="0"/>
              <a:t>Style </a:t>
            </a:r>
            <a:r>
              <a:rPr lang="ko-KR" altLang="en-US" dirty="0"/>
              <a:t>추가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EA44E542-61C3-40BA-A9F9-02079DF1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664" y="6492875"/>
            <a:ext cx="402336" cy="365125"/>
          </a:xfrm>
        </p:spPr>
        <p:txBody>
          <a:bodyPr/>
          <a:lstStyle/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nhnacademy.com/img/logo/academy_top_logo.png">
            <a:extLst>
              <a:ext uri="{FF2B5EF4-FFF2-40B4-BE49-F238E27FC236}">
                <a16:creationId xmlns:a16="http://schemas.microsoft.com/office/drawing/2014/main" id="{0C2516CE-3217-4E6F-B4A5-BD21822B95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344" y="118602"/>
            <a:ext cx="1878104" cy="30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26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662A8-215F-48B6-BCB2-3B7A098251B5}" type="datetime1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F257A-30C5-4AFB-911B-BE4CEEA1E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05" r:id="rId2"/>
    <p:sldLayoutId id="2147483730" r:id="rId3"/>
    <p:sldLayoutId id="2147483731" r:id="rId4"/>
    <p:sldLayoutId id="2147483726" r:id="rId5"/>
    <p:sldLayoutId id="2147483734" r:id="rId6"/>
    <p:sldLayoutId id="2147483689" r:id="rId7"/>
    <p:sldLayoutId id="2147483727" r:id="rId8"/>
    <p:sldLayoutId id="2147483728" r:id="rId9"/>
    <p:sldLayoutId id="2147483663" r:id="rId10"/>
    <p:sldLayoutId id="2147483664" r:id="rId11"/>
    <p:sldLayoutId id="2147483666" r:id="rId12"/>
    <p:sldLayoutId id="2147483732" r:id="rId13"/>
    <p:sldLayoutId id="2147483733" r:id="rId14"/>
    <p:sldLayoutId id="2147483729" r:id="rId15"/>
    <p:sldLayoutId id="2147483703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0A5BBA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400" kern="1200">
          <a:solidFill>
            <a:srgbClr val="3F3F3F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5A85936-1EA6-4AAC-9D73-6BBDAF4FAE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z="2000" dirty="0">
                <a:latin typeface="+mj-ea"/>
                <a:ea typeface="+mj-ea"/>
              </a:rPr>
              <a:t>Module 2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err="1">
                <a:latin typeface="+mj-ea"/>
                <a:ea typeface="+mj-ea"/>
              </a:rPr>
              <a:t>구문트리</a:t>
            </a:r>
            <a:r>
              <a:rPr lang="ko-KR" altLang="en-US" dirty="0">
                <a:latin typeface="+mj-ea"/>
                <a:ea typeface="+mj-ea"/>
              </a:rPr>
              <a:t> 계산기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C52C6-2FD7-4509-A614-CD08AA2526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NHN Academy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04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38C2B5-8EBE-4A1E-BDB3-8226F7642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Overview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30D257-AD9D-4069-8EBA-D74D39255F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>
                <a:latin typeface="+mn-ea"/>
                <a:ea typeface="+mn-ea"/>
              </a:rPr>
              <a:t>구문트리</a:t>
            </a:r>
            <a:r>
              <a:rPr lang="ko-KR" altLang="en-US" sz="1600" dirty="0">
                <a:latin typeface="+mn-ea"/>
                <a:ea typeface="+mn-ea"/>
              </a:rPr>
              <a:t> 계산기</a:t>
            </a:r>
            <a:endParaRPr lang="en-US" altLang="ko-KR" sz="1600" dirty="0">
              <a:latin typeface="+mn-ea"/>
              <a:ea typeface="+mn-ea"/>
            </a:endParaRPr>
          </a:p>
          <a:p>
            <a:pPr lvl="1"/>
            <a:r>
              <a:rPr lang="ko-KR" altLang="en-US" sz="1400" dirty="0">
                <a:latin typeface="+mn-ea"/>
                <a:ea typeface="+mn-ea"/>
              </a:rPr>
              <a:t>계산식을 구문 트리로 변환하여 계산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600" dirty="0">
                <a:latin typeface="+mn-ea"/>
                <a:ea typeface="+mn-ea"/>
              </a:rPr>
              <a:t>구문 트리</a:t>
            </a:r>
            <a:endParaRPr lang="en-US" altLang="ko-KR" sz="1600" dirty="0">
              <a:latin typeface="+mn-ea"/>
              <a:ea typeface="+mn-ea"/>
            </a:endParaRPr>
          </a:p>
          <a:p>
            <a:pPr lvl="1"/>
            <a:r>
              <a:rPr lang="ko-KR" altLang="en-US" sz="1400" dirty="0">
                <a:latin typeface="+mn-ea"/>
                <a:ea typeface="+mn-ea"/>
              </a:rPr>
              <a:t>이진 트리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400" dirty="0">
                <a:latin typeface="+mn-ea"/>
                <a:ea typeface="+mn-ea"/>
              </a:rPr>
              <a:t>트리 탐색</a:t>
            </a:r>
            <a:endParaRPr lang="en-US" altLang="ko-KR" sz="1400" dirty="0">
              <a:latin typeface="+mn-ea"/>
              <a:ea typeface="+mn-ea"/>
            </a:endParaRPr>
          </a:p>
          <a:p>
            <a:pPr lvl="2"/>
            <a:r>
              <a:rPr lang="ko-KR" altLang="en-US" sz="1200" dirty="0" err="1">
                <a:latin typeface="+mn-ea"/>
                <a:ea typeface="+mn-ea"/>
              </a:rPr>
              <a:t>재귀호출법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형태소 분석기 만들기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984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57627F35-ECC1-1441-8D3D-0DB88CB289D3}"/>
              </a:ext>
            </a:extLst>
          </p:cNvPr>
          <p:cNvSpPr/>
          <p:nvPr/>
        </p:nvSpPr>
        <p:spPr>
          <a:xfrm>
            <a:off x="7233139" y="3531108"/>
            <a:ext cx="984738" cy="13080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24AE064-3F68-1149-B3C9-D97E90E72B40}"/>
              </a:ext>
            </a:extLst>
          </p:cNvPr>
          <p:cNvSpPr/>
          <p:nvPr/>
        </p:nvSpPr>
        <p:spPr>
          <a:xfrm>
            <a:off x="8265763" y="3531108"/>
            <a:ext cx="984738" cy="130801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구문 트리 계산기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429632" cy="541324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정수를 이용한 </a:t>
            </a:r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ko-KR" altLang="en-US" sz="1400" dirty="0">
                <a:latin typeface="+mn-ea"/>
                <a:ea typeface="+mn-ea"/>
              </a:rPr>
              <a:t>칙 연산 계산기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적용 연산자 </a:t>
            </a:r>
            <a:r>
              <a:rPr lang="en-US" altLang="ko-KR" sz="1200" dirty="0">
                <a:latin typeface="+mn-ea"/>
                <a:ea typeface="+mn-ea"/>
              </a:rPr>
              <a:t>: +, -, </a:t>
            </a:r>
            <a:r>
              <a:rPr lang="ko-KR" altLang="en-US" sz="1200" dirty="0">
                <a:latin typeface="+mn-ea"/>
                <a:ea typeface="+mn-ea"/>
              </a:rPr>
              <a:t>*</a:t>
            </a:r>
            <a:r>
              <a:rPr lang="en-US" altLang="ko-KR" sz="1200" dirty="0">
                <a:latin typeface="+mn-ea"/>
                <a:ea typeface="+mn-ea"/>
              </a:rPr>
              <a:t>, /, (, )</a:t>
            </a: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연산자 우선 순위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1</a:t>
            </a:r>
            <a:r>
              <a:rPr lang="ko-KR" altLang="en-US" sz="1200" dirty="0">
                <a:latin typeface="+mn-ea"/>
                <a:ea typeface="+mn-ea"/>
              </a:rPr>
              <a:t>순위 </a:t>
            </a:r>
            <a:r>
              <a:rPr lang="en-US" altLang="ko-KR" sz="1200" dirty="0">
                <a:latin typeface="+mn-ea"/>
                <a:ea typeface="+mn-ea"/>
              </a:rPr>
              <a:t>: (, )</a:t>
            </a: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2</a:t>
            </a:r>
            <a:r>
              <a:rPr lang="ko-KR" altLang="en-US" sz="1200" dirty="0">
                <a:latin typeface="+mn-ea"/>
                <a:ea typeface="+mn-ea"/>
              </a:rPr>
              <a:t>순위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*</a:t>
            </a:r>
            <a:r>
              <a:rPr lang="en-US" altLang="ko-KR" sz="1200" dirty="0">
                <a:latin typeface="+mn-ea"/>
                <a:ea typeface="+mn-ea"/>
              </a:rPr>
              <a:t>, /</a:t>
            </a: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3</a:t>
            </a:r>
            <a:r>
              <a:rPr lang="ko-KR" altLang="en-US" sz="1200" dirty="0">
                <a:latin typeface="+mn-ea"/>
                <a:ea typeface="+mn-ea"/>
              </a:rPr>
              <a:t>순위 </a:t>
            </a:r>
            <a:r>
              <a:rPr lang="en-US" altLang="ko-KR" sz="1200" dirty="0">
                <a:latin typeface="+mn-ea"/>
                <a:ea typeface="+mn-ea"/>
              </a:rPr>
              <a:t>: +, -</a:t>
            </a:r>
          </a:p>
          <a:p>
            <a:r>
              <a:rPr lang="ko-KR" altLang="en-US" sz="1400" dirty="0">
                <a:latin typeface="+mn-ea"/>
                <a:ea typeface="+mn-ea"/>
              </a:rPr>
              <a:t>이진 트리를 이용한 구문 트리 생성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연산자 노드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ko-KR" altLang="en-US" sz="1200" dirty="0">
                <a:latin typeface="+mn-ea"/>
                <a:ea typeface="+mn-ea"/>
              </a:rPr>
              <a:t>이진 연산자가 포함되어 계산이 필요한 노드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ko-KR" altLang="en-US" sz="1200" dirty="0">
                <a:latin typeface="+mn-ea"/>
                <a:ea typeface="+mn-ea"/>
              </a:rPr>
              <a:t>이진 연산자에 필요한 피연산자 노드를 포함함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피연산자 노드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ko-KR" altLang="en-US" sz="1200" dirty="0">
                <a:latin typeface="+mn-ea"/>
                <a:ea typeface="+mn-ea"/>
              </a:rPr>
              <a:t>연산자 노드의 </a:t>
            </a:r>
            <a:r>
              <a:rPr lang="ko-KR" altLang="en-US" sz="1200" dirty="0" err="1">
                <a:latin typeface="+mn-ea"/>
                <a:ea typeface="+mn-ea"/>
              </a:rPr>
              <a:t>피연산자가</a:t>
            </a:r>
            <a:r>
              <a:rPr lang="ko-KR" altLang="en-US" sz="1200" dirty="0">
                <a:latin typeface="+mn-ea"/>
                <a:ea typeface="+mn-ea"/>
              </a:rPr>
              <a:t> 될 수 있는 노드 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ko-KR" altLang="en-US" sz="1200" dirty="0">
                <a:latin typeface="+mn-ea"/>
                <a:ea typeface="+mn-ea"/>
              </a:rPr>
              <a:t>상수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변수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연산자 노드</a:t>
            </a:r>
            <a:br>
              <a:rPr lang="ko-KR" altLang="en-US" sz="1200" dirty="0">
                <a:latin typeface="+mn-ea"/>
                <a:ea typeface="+mn-ea"/>
              </a:rPr>
            </a:b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CC341A-4842-BE44-97ED-2ED166566C3E}"/>
              </a:ext>
            </a:extLst>
          </p:cNvPr>
          <p:cNvGrpSpPr/>
          <p:nvPr/>
        </p:nvGrpSpPr>
        <p:grpSpPr>
          <a:xfrm>
            <a:off x="7233139" y="3047999"/>
            <a:ext cx="2016369" cy="2068126"/>
            <a:chOff x="5984631" y="2332891"/>
            <a:chExt cx="2016369" cy="206812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FA824012-80CC-A54B-9079-ECAFC14A3B21}"/>
                </a:ext>
              </a:extLst>
            </p:cNvPr>
            <p:cNvSpPr/>
            <p:nvPr/>
          </p:nvSpPr>
          <p:spPr>
            <a:xfrm>
              <a:off x="6312877" y="3001108"/>
              <a:ext cx="328246" cy="334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+</a:t>
              </a:r>
              <a:endParaRPr kumimoji="1"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2FDBB35-6841-A44E-B7EC-CCE02695714A}"/>
                </a:ext>
              </a:extLst>
            </p:cNvPr>
            <p:cNvSpPr/>
            <p:nvPr/>
          </p:nvSpPr>
          <p:spPr>
            <a:xfrm>
              <a:off x="7344508" y="3001108"/>
              <a:ext cx="328246" cy="334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/</a:t>
              </a:r>
              <a:endParaRPr kumimoji="1"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A8CA486-8290-774A-B199-34DDFFF9BA49}"/>
                </a:ext>
              </a:extLst>
            </p:cNvPr>
            <p:cNvSpPr/>
            <p:nvPr/>
          </p:nvSpPr>
          <p:spPr>
            <a:xfrm>
              <a:off x="6822830" y="2332891"/>
              <a:ext cx="328246" cy="334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-</a:t>
              </a:r>
              <a:endParaRPr kumimoji="1" lang="ko-KR" altLang="en-US" dirty="0"/>
            </a:p>
          </p:txBody>
        </p: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606257AE-C5AF-7249-943B-B99FA33BEB99}"/>
                </a:ext>
              </a:extLst>
            </p:cNvPr>
            <p:cNvCxnSpPr>
              <a:stCxn id="8" idx="3"/>
              <a:endCxn id="2" idx="7"/>
            </p:cNvCxnSpPr>
            <p:nvPr/>
          </p:nvCxnSpPr>
          <p:spPr>
            <a:xfrm flipH="1">
              <a:off x="6593052" y="2618069"/>
              <a:ext cx="277849" cy="431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00A1FC8E-7C61-FD4F-B0B3-8C197C57E3DC}"/>
                </a:ext>
              </a:extLst>
            </p:cNvPr>
            <p:cNvCxnSpPr>
              <a:stCxn id="8" idx="5"/>
              <a:endCxn id="6" idx="1"/>
            </p:cNvCxnSpPr>
            <p:nvPr/>
          </p:nvCxnSpPr>
          <p:spPr>
            <a:xfrm>
              <a:off x="7103005" y="2618069"/>
              <a:ext cx="289574" cy="4319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69E7E36-0492-3545-9B42-266BBEE9CA76}"/>
                </a:ext>
              </a:extLst>
            </p:cNvPr>
            <p:cNvSpPr/>
            <p:nvPr/>
          </p:nvSpPr>
          <p:spPr>
            <a:xfrm>
              <a:off x="5984631" y="3635942"/>
              <a:ext cx="328246" cy="334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1</a:t>
              </a:r>
              <a:endParaRPr kumimoji="1"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A029153-704C-A846-A22F-7A978355A15B}"/>
                </a:ext>
              </a:extLst>
            </p:cNvPr>
            <p:cNvSpPr/>
            <p:nvPr/>
          </p:nvSpPr>
          <p:spPr>
            <a:xfrm>
              <a:off x="6641123" y="3640909"/>
              <a:ext cx="328246" cy="334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8DDB2BD-65A8-434D-BDEA-26BDC0CD4385}"/>
                </a:ext>
              </a:extLst>
            </p:cNvPr>
            <p:cNvSpPr/>
            <p:nvPr/>
          </p:nvSpPr>
          <p:spPr>
            <a:xfrm>
              <a:off x="7016851" y="3635942"/>
              <a:ext cx="328246" cy="334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3</a:t>
              </a:r>
              <a:endParaRPr kumimoji="1"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84CCB8A-75C9-C44A-BB39-C73879E7FA66}"/>
                </a:ext>
              </a:extLst>
            </p:cNvPr>
            <p:cNvSpPr/>
            <p:nvPr/>
          </p:nvSpPr>
          <p:spPr>
            <a:xfrm>
              <a:off x="7672754" y="3637730"/>
              <a:ext cx="328246" cy="334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4</a:t>
              </a:r>
              <a:endParaRPr kumimoji="1" lang="ko-KR" altLang="en-US" dirty="0"/>
            </a:p>
          </p:txBody>
        </p: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5F41B834-3546-6046-91EA-6F79132279C2}"/>
                </a:ext>
              </a:extLst>
            </p:cNvPr>
            <p:cNvCxnSpPr>
              <a:stCxn id="2" idx="3"/>
              <a:endCxn id="12" idx="0"/>
            </p:cNvCxnSpPr>
            <p:nvPr/>
          </p:nvCxnSpPr>
          <p:spPr>
            <a:xfrm flipH="1">
              <a:off x="6148754" y="3286286"/>
              <a:ext cx="212194" cy="3496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B69E2524-ED91-2B4E-84BD-C5F15C4FD62D}"/>
                </a:ext>
              </a:extLst>
            </p:cNvPr>
            <p:cNvCxnSpPr>
              <a:stCxn id="2" idx="5"/>
              <a:endCxn id="13" idx="0"/>
            </p:cNvCxnSpPr>
            <p:nvPr/>
          </p:nvCxnSpPr>
          <p:spPr>
            <a:xfrm>
              <a:off x="6593052" y="3286286"/>
              <a:ext cx="212194" cy="3546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98E2FF89-A5E4-1C4E-9BF7-562FB75D6C35}"/>
                </a:ext>
              </a:extLst>
            </p:cNvPr>
            <p:cNvCxnSpPr>
              <a:stCxn id="6" idx="3"/>
              <a:endCxn id="14" idx="0"/>
            </p:cNvCxnSpPr>
            <p:nvPr/>
          </p:nvCxnSpPr>
          <p:spPr>
            <a:xfrm flipH="1">
              <a:off x="7180974" y="3286286"/>
              <a:ext cx="211605" cy="3496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F7D8F2CF-35D5-F042-99A5-F5BD060759B2}"/>
                </a:ext>
              </a:extLst>
            </p:cNvPr>
            <p:cNvCxnSpPr>
              <a:stCxn id="6" idx="5"/>
              <a:endCxn id="15" idx="0"/>
            </p:cNvCxnSpPr>
            <p:nvPr/>
          </p:nvCxnSpPr>
          <p:spPr>
            <a:xfrm>
              <a:off x="7624683" y="3286286"/>
              <a:ext cx="212194" cy="351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7046ED0-6432-AD4E-8FAF-7D4AE75D71CE}"/>
                    </a:ext>
                  </a:extLst>
                </p:cNvPr>
                <p:cNvSpPr txBox="1"/>
                <p:nvPr/>
              </p:nvSpPr>
              <p:spPr>
                <a:xfrm>
                  <a:off x="6349007" y="4124018"/>
                  <a:ext cx="12407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1+2−3/4</m:t>
                        </m:r>
                      </m:oMath>
                    </m:oMathPara>
                  </a14:m>
                  <a:endParaRPr kumimoji="1" lang="ko-KR" altLang="en-US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7046ED0-6432-AD4E-8FAF-7D4AE75D7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9007" y="4124018"/>
                  <a:ext cx="124072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030" r="-3030" b="-347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32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336" y="304694"/>
            <a:ext cx="8707158" cy="684337"/>
          </a:xfrm>
          <a:noFill/>
        </p:spPr>
        <p:txBody>
          <a:bodyPr/>
          <a:lstStyle/>
          <a:p>
            <a:r>
              <a:rPr lang="ko-KR" altLang="en-US" dirty="0">
                <a:solidFill>
                  <a:schemeClr val="accent5"/>
                </a:solidFill>
                <a:latin typeface="+mj-ea"/>
                <a:ea typeface="+mj-ea"/>
              </a:rPr>
              <a:t>이진 트리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0058"/>
            <a:ext cx="5693664" cy="541324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그래프에서 자식 노드 수가 </a:t>
            </a: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개로 제한되는 그래프</a:t>
            </a:r>
            <a:endParaRPr lang="en-US" altLang="ko-KR" sz="14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각각의 노드가 최대 두 개의 자식 노드를 가지는 트리 자료 구조</a:t>
            </a:r>
            <a:r>
              <a:rPr lang="ko-KR" altLang="en-US" sz="1400" b="0" dirty="0">
                <a:latin typeface="+mn-ea"/>
                <a:ea typeface="+mn-ea"/>
              </a:rPr>
              <a:t> </a:t>
            </a:r>
            <a:endParaRPr lang="en-US" altLang="ko-KR" sz="1400" b="0" dirty="0">
              <a:latin typeface="+mn-ea"/>
              <a:ea typeface="+mn-ea"/>
            </a:endParaRPr>
          </a:p>
          <a:p>
            <a:endParaRPr lang="en-US" altLang="ko-KR" sz="1400" b="0" dirty="0">
              <a:latin typeface="+mn-ea"/>
              <a:ea typeface="+mn-ea"/>
            </a:endParaRPr>
          </a:p>
          <a:p>
            <a:r>
              <a:rPr lang="ko-KR" altLang="en-US" sz="1400" b="0" dirty="0">
                <a:latin typeface="+mn-ea"/>
                <a:ea typeface="+mn-ea"/>
              </a:rPr>
              <a:t>트리 탐색</a:t>
            </a:r>
            <a:endParaRPr lang="en-US" altLang="ko-KR" sz="1400" b="0" dirty="0">
              <a:latin typeface="+mn-ea"/>
              <a:ea typeface="+mn-ea"/>
            </a:endParaRP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특정 노드를 </a:t>
            </a:r>
            <a:r>
              <a:rPr lang="ko-KR" altLang="en-US" sz="1200" b="0" dirty="0" err="1">
                <a:latin typeface="+mn-ea"/>
                <a:ea typeface="+mn-ea"/>
              </a:rPr>
              <a:t>루트라</a:t>
            </a:r>
            <a:r>
              <a:rPr lang="ko-KR" altLang="en-US" sz="1200" b="0" dirty="0">
                <a:latin typeface="+mn-ea"/>
                <a:ea typeface="+mn-ea"/>
              </a:rPr>
              <a:t> 가정할 때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루트는 </a:t>
            </a:r>
            <a:r>
              <a:rPr lang="en-US" altLang="ko-KR" sz="1200" b="0" dirty="0">
                <a:latin typeface="+mn-ea"/>
                <a:ea typeface="+mn-ea"/>
              </a:rPr>
              <a:t>3</a:t>
            </a:r>
            <a:r>
              <a:rPr lang="ko-KR" altLang="en-US" sz="1200" b="0" dirty="0">
                <a:latin typeface="+mn-ea"/>
                <a:ea typeface="+mn-ea"/>
              </a:rPr>
              <a:t>개의 구성 요소</a:t>
            </a:r>
            <a:r>
              <a:rPr lang="en-US" altLang="ko-KR" sz="1200" b="0" dirty="0">
                <a:latin typeface="+mn-ea"/>
                <a:ea typeface="+mn-ea"/>
              </a:rPr>
              <a:t>(</a:t>
            </a:r>
            <a:r>
              <a:rPr lang="ko-KR" altLang="en-US" sz="1200" b="0" dirty="0">
                <a:latin typeface="+mn-ea"/>
                <a:ea typeface="+mn-ea"/>
              </a:rPr>
              <a:t>자신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왼쪽 자식 노드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오른쪽 자식 노드</a:t>
            </a:r>
            <a:r>
              <a:rPr lang="en-US" altLang="ko-KR" sz="1200" b="0" dirty="0">
                <a:latin typeface="+mn-ea"/>
                <a:ea typeface="+mn-ea"/>
              </a:rPr>
              <a:t>)</a:t>
            </a:r>
            <a:r>
              <a:rPr lang="ko-KR" altLang="en-US" sz="1200" b="0" dirty="0">
                <a:latin typeface="+mn-ea"/>
                <a:ea typeface="+mn-ea"/>
              </a:rPr>
              <a:t>로 이루어짐</a:t>
            </a:r>
            <a:endParaRPr lang="en-US" altLang="ko-KR" sz="1200" b="0" dirty="0">
              <a:latin typeface="+mn-ea"/>
              <a:ea typeface="+mn-ea"/>
            </a:endParaRP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하나의 노드 관점에서 본 탐색</a:t>
            </a:r>
            <a:endParaRPr lang="en-US" altLang="ko-KR" sz="1200" b="0" dirty="0">
              <a:latin typeface="+mn-ea"/>
              <a:ea typeface="+mn-ea"/>
            </a:endParaRPr>
          </a:p>
          <a:p>
            <a:pPr lvl="2"/>
            <a:r>
              <a:rPr lang="ko-KR" altLang="en-US" sz="1200" b="0" dirty="0" err="1">
                <a:latin typeface="+mn-ea"/>
                <a:ea typeface="+mn-ea"/>
              </a:rPr>
              <a:t>전위순회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– </a:t>
            </a:r>
            <a:r>
              <a:rPr lang="ko-KR" altLang="en-US" sz="1200" b="0" dirty="0">
                <a:latin typeface="+mn-ea"/>
                <a:ea typeface="+mn-ea"/>
              </a:rPr>
              <a:t>루트 노드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왼쪽 자식 노드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오른쪽 자식 노드</a:t>
            </a:r>
            <a:endParaRPr lang="en-US" altLang="ko-KR" sz="1200" b="0" dirty="0">
              <a:latin typeface="+mn-ea"/>
              <a:ea typeface="+mn-ea"/>
            </a:endParaRPr>
          </a:p>
          <a:p>
            <a:pPr lvl="2"/>
            <a:r>
              <a:rPr lang="ko-KR" altLang="en-US" sz="1200" b="0" dirty="0" err="1">
                <a:latin typeface="+mn-ea"/>
                <a:ea typeface="+mn-ea"/>
              </a:rPr>
              <a:t>중위순회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– </a:t>
            </a:r>
            <a:r>
              <a:rPr lang="ko-KR" altLang="en-US" sz="1200" b="0" dirty="0">
                <a:latin typeface="+mn-ea"/>
                <a:ea typeface="+mn-ea"/>
              </a:rPr>
              <a:t>왼쪽 자식 노드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루트 노드</a:t>
            </a:r>
            <a:r>
              <a:rPr lang="en-US" altLang="ko-KR" sz="1200" b="0" dirty="0">
                <a:latin typeface="+mn-ea"/>
                <a:ea typeface="+mn-ea"/>
              </a:rPr>
              <a:t>, </a:t>
            </a:r>
            <a:r>
              <a:rPr lang="ko-KR" altLang="en-US" sz="1200" b="0" dirty="0">
                <a:latin typeface="+mn-ea"/>
                <a:ea typeface="+mn-ea"/>
              </a:rPr>
              <a:t>오른쪽 자신 노드</a:t>
            </a:r>
            <a:endParaRPr lang="en-US" altLang="ko-KR" sz="1200" b="0" dirty="0">
              <a:latin typeface="+mn-ea"/>
              <a:ea typeface="+mn-ea"/>
            </a:endParaRPr>
          </a:p>
          <a:p>
            <a:pPr lvl="2"/>
            <a:r>
              <a:rPr lang="ko-KR" altLang="en-US" sz="1200" b="0" dirty="0" err="1">
                <a:latin typeface="+mn-ea"/>
                <a:ea typeface="+mn-ea"/>
              </a:rPr>
              <a:t>후위순회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200" b="0" dirty="0">
                <a:latin typeface="+mn-ea"/>
                <a:ea typeface="+mn-ea"/>
              </a:rPr>
              <a:t>– </a:t>
            </a:r>
            <a:r>
              <a:rPr lang="ko-KR" altLang="en-US" sz="1200" b="0" dirty="0">
                <a:latin typeface="+mn-ea"/>
                <a:ea typeface="+mn-ea"/>
              </a:rPr>
              <a:t>오른쪽 </a:t>
            </a:r>
            <a:r>
              <a:rPr lang="ko-KR" altLang="en-US" sz="1200" b="0" dirty="0" err="1">
                <a:latin typeface="+mn-ea"/>
                <a:ea typeface="+mn-ea"/>
              </a:rPr>
              <a:t>자식노드</a:t>
            </a:r>
            <a:r>
              <a:rPr lang="en-US" altLang="ko-KR" sz="1200" b="0" dirty="0">
                <a:latin typeface="+mn-ea"/>
                <a:ea typeface="+mn-ea"/>
              </a:rPr>
              <a:t>,</a:t>
            </a:r>
            <a:r>
              <a:rPr lang="ko-KR" altLang="en-US" sz="1200" b="0" dirty="0">
                <a:latin typeface="+mn-ea"/>
                <a:ea typeface="+mn-ea"/>
              </a:rPr>
              <a:t> 왼쪽 자식 노드</a:t>
            </a:r>
            <a:r>
              <a:rPr lang="en-US" altLang="ko-KR" sz="1200" b="0" dirty="0">
                <a:latin typeface="+mn-ea"/>
                <a:ea typeface="+mn-ea"/>
              </a:rPr>
              <a:t>,</a:t>
            </a:r>
            <a:r>
              <a:rPr lang="ko-KR" altLang="en-US" sz="1200" b="0" dirty="0">
                <a:latin typeface="+mn-ea"/>
                <a:ea typeface="+mn-ea"/>
              </a:rPr>
              <a:t> 루트 노드</a:t>
            </a:r>
            <a:endParaRPr lang="en-US" altLang="ko-KR" sz="1200" b="0" dirty="0">
              <a:latin typeface="+mn-ea"/>
              <a:ea typeface="+mn-ea"/>
            </a:endParaRPr>
          </a:p>
          <a:p>
            <a:pPr lvl="1"/>
            <a:r>
              <a:rPr lang="ko-KR" altLang="en-US" sz="1200" b="0" dirty="0">
                <a:latin typeface="+mn-ea"/>
                <a:ea typeface="+mn-ea"/>
              </a:rPr>
              <a:t>전체 트리 관점에서 본 탐색</a:t>
            </a:r>
            <a:endParaRPr lang="en-US" altLang="ko-KR" sz="1200" b="0" dirty="0">
              <a:latin typeface="+mn-ea"/>
              <a:ea typeface="+mn-ea"/>
            </a:endParaRP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깊이 우선 탐색</a:t>
            </a:r>
            <a:r>
              <a:rPr lang="en-US" altLang="ko-KR" sz="1200" b="0" dirty="0">
                <a:latin typeface="+mn-ea"/>
                <a:ea typeface="+mn-ea"/>
              </a:rPr>
              <a:t>(DFS: Depth-First Search)</a:t>
            </a:r>
          </a:p>
          <a:p>
            <a:pPr lvl="2"/>
            <a:r>
              <a:rPr lang="ko-KR" altLang="en-US" sz="1200" b="0" dirty="0">
                <a:latin typeface="+mn-ea"/>
                <a:ea typeface="+mn-ea"/>
              </a:rPr>
              <a:t>너비</a:t>
            </a:r>
            <a:r>
              <a:rPr lang="en-US" altLang="ko-KR" sz="1200" b="0" dirty="0">
                <a:latin typeface="+mn-ea"/>
                <a:ea typeface="+mn-ea"/>
              </a:rPr>
              <a:t> </a:t>
            </a:r>
            <a:r>
              <a:rPr lang="ko-KR" altLang="en-US" sz="1200" b="0" dirty="0">
                <a:latin typeface="+mn-ea"/>
                <a:ea typeface="+mn-ea"/>
              </a:rPr>
              <a:t>우선 탐색</a:t>
            </a:r>
            <a:r>
              <a:rPr lang="en-US" altLang="ko-KR" sz="1200" b="0" dirty="0">
                <a:latin typeface="+mn-ea"/>
                <a:ea typeface="+mn-ea"/>
              </a:rPr>
              <a:t>(Breath-First Search</a:t>
            </a:r>
            <a:r>
              <a:rPr lang="en-US" altLang="ko-KR" sz="850" b="0" dirty="0">
                <a:latin typeface="+mn-ea"/>
                <a:ea typeface="+mn-ea"/>
              </a:rPr>
              <a:t>)</a:t>
            </a:r>
            <a:br>
              <a:rPr lang="ko-KR" altLang="en-US" sz="850" dirty="0">
                <a:latin typeface="+mn-ea"/>
                <a:ea typeface="+mn-ea"/>
              </a:rPr>
            </a:br>
            <a:endParaRPr lang="en-US" altLang="ko-KR" sz="850" dirty="0">
              <a:latin typeface="+mn-ea"/>
              <a:ea typeface="+mn-ea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EABCFF7-0DDB-A84F-BEF2-06646264C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3355" y="770521"/>
            <a:ext cx="1743364" cy="191770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8F583296-C74C-0E48-A319-F072B6F8D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9494" y="790841"/>
            <a:ext cx="1478181" cy="18000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42FA757-6AD8-E145-B6F7-93E666F98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7717" y="2723857"/>
            <a:ext cx="1478182" cy="1800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6789A0E-E27D-8B4E-8856-80F88C8ED7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0" y="2723857"/>
            <a:ext cx="1478181" cy="1800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2975F60-EAB3-8D48-9714-3D8EF83E9B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9435" y="2723857"/>
            <a:ext cx="1478182" cy="180000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EFC18C36-F9D5-4B49-9F88-E697EBEF50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09494" y="4753306"/>
            <a:ext cx="1478182" cy="18000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3EA1EA52-37D6-CE4F-BB8C-CF2C007EA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55946" y="4753306"/>
            <a:ext cx="147818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E47208-2AEC-0C49-9E8B-0D82159775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kumimoji="1" lang="ko-KR" altLang="en-US" dirty="0">
                <a:solidFill>
                  <a:schemeClr val="accent5"/>
                </a:solidFill>
              </a:rPr>
              <a:t>이진 트리</a:t>
            </a:r>
            <a:r>
              <a:rPr kumimoji="1" lang="en-US" altLang="ko-KR" dirty="0">
                <a:solidFill>
                  <a:schemeClr val="accent5"/>
                </a:solidFill>
              </a:rPr>
              <a:t> </a:t>
            </a:r>
            <a:r>
              <a:rPr kumimoji="1" lang="ko-KR" altLang="en-US" dirty="0">
                <a:solidFill>
                  <a:schemeClr val="accent5"/>
                </a:solidFill>
              </a:rPr>
              <a:t>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537C8F-24D6-694D-8CE8-830834B67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5693664" cy="5413248"/>
          </a:xfrm>
        </p:spPr>
        <p:txBody>
          <a:bodyPr>
            <a:normAutofit/>
          </a:bodyPr>
          <a:lstStyle/>
          <a:p>
            <a:r>
              <a:rPr kumimoji="1" lang="en-US" altLang="ko-KR" sz="1600" dirty="0"/>
              <a:t>Node</a:t>
            </a:r>
          </a:p>
          <a:p>
            <a:pPr lvl="1"/>
            <a:r>
              <a:rPr kumimoji="1" lang="en-US" altLang="ko-KR" sz="1400" dirty="0"/>
              <a:t>Field</a:t>
            </a:r>
          </a:p>
          <a:p>
            <a:pPr lvl="2"/>
            <a:r>
              <a:rPr kumimoji="1" lang="en-US" altLang="ko-KR" sz="1400" dirty="0"/>
              <a:t>Value(Integer)</a:t>
            </a:r>
          </a:p>
          <a:p>
            <a:pPr lvl="2"/>
            <a:r>
              <a:rPr kumimoji="1" lang="en-US" altLang="ko-KR" sz="1400" dirty="0"/>
              <a:t>Left Child Node</a:t>
            </a:r>
          </a:p>
          <a:p>
            <a:pPr lvl="2"/>
            <a:r>
              <a:rPr kumimoji="1" lang="en-US" altLang="ko-KR" sz="1400" dirty="0"/>
              <a:t>Right Child Node</a:t>
            </a:r>
          </a:p>
          <a:p>
            <a:pPr lvl="1"/>
            <a:r>
              <a:rPr kumimoji="1" lang="en-US" altLang="ko-KR" sz="1400" dirty="0"/>
              <a:t>Method</a:t>
            </a:r>
          </a:p>
          <a:p>
            <a:pPr lvl="2"/>
            <a:r>
              <a:rPr kumimoji="1" lang="en-US" altLang="ko-KR" sz="1400" dirty="0"/>
              <a:t>Constructor</a:t>
            </a:r>
          </a:p>
          <a:p>
            <a:pPr lvl="2"/>
            <a:r>
              <a:rPr kumimoji="1" lang="en-US" altLang="ko-KR" sz="1400" dirty="0"/>
              <a:t>search</a:t>
            </a:r>
          </a:p>
          <a:p>
            <a:pPr lvl="2"/>
            <a:r>
              <a:rPr kumimoji="1" lang="en-US" altLang="ko-KR" sz="1400" dirty="0" err="1"/>
              <a:t>getList</a:t>
            </a:r>
            <a:endParaRPr kumimoji="1" lang="en-US" altLang="ko-KR" sz="1400" dirty="0"/>
          </a:p>
          <a:p>
            <a:endParaRPr kumimoji="1" lang="ko-KR" altLang="en-US" sz="1600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465EAF04-FA9B-D047-80AD-7CC7BE64D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6504" y="1143000"/>
            <a:ext cx="2598821" cy="2382253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CA78AC53-F69A-FB47-B2E9-3B4FA44EE813}"/>
              </a:ext>
            </a:extLst>
          </p:cNvPr>
          <p:cNvSpPr txBox="1">
            <a:spLocks/>
          </p:cNvSpPr>
          <p:nvPr/>
        </p:nvSpPr>
        <p:spPr>
          <a:xfrm>
            <a:off x="6096000" y="1143000"/>
            <a:ext cx="5693664" cy="5413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 marL="6858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 marL="11430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 marL="16002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 marL="20574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200" dirty="0">
                <a:latin typeface="+mn-ea"/>
                <a:ea typeface="+mn-ea"/>
              </a:rPr>
              <a:t>문제 </a:t>
            </a:r>
            <a:r>
              <a:rPr kumimoji="1" lang="en-US" altLang="ko-KR" sz="1200" dirty="0">
                <a:latin typeface="+mn-ea"/>
                <a:ea typeface="+mn-ea"/>
              </a:rPr>
              <a:t>1. </a:t>
            </a:r>
            <a:r>
              <a:rPr kumimoji="1" lang="ko-KR" altLang="en-US" sz="1200" dirty="0">
                <a:latin typeface="+mn-ea"/>
                <a:ea typeface="+mn-ea"/>
              </a:rPr>
              <a:t>이진 트리 구성을 위한 노드를 만들어 봅니다</a:t>
            </a:r>
            <a:r>
              <a:rPr kumimoji="1"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kumimoji="1" lang="ko-KR" altLang="en-US" sz="1000" dirty="0">
                <a:latin typeface="+mn-ea"/>
                <a:ea typeface="+mn-ea"/>
              </a:rPr>
              <a:t>왼쪽에서 정의하고 있는 노드를 만들어 봅니다</a:t>
            </a:r>
            <a:r>
              <a:rPr kumimoji="1" lang="en-US" altLang="ko-KR" sz="1000" dirty="0">
                <a:latin typeface="+mn-ea"/>
                <a:ea typeface="+mn-ea"/>
              </a:rPr>
              <a:t>.</a:t>
            </a:r>
          </a:p>
          <a:p>
            <a:pPr lvl="1"/>
            <a:r>
              <a:rPr kumimoji="1" lang="ko-KR" altLang="en-US" sz="1000" dirty="0">
                <a:latin typeface="+mn-ea"/>
                <a:ea typeface="+mn-ea"/>
              </a:rPr>
              <a:t>단</a:t>
            </a:r>
            <a:r>
              <a:rPr kumimoji="1" lang="en-US" altLang="ko-KR" sz="1000" dirty="0">
                <a:latin typeface="+mn-ea"/>
                <a:ea typeface="+mn-ea"/>
              </a:rPr>
              <a:t>, </a:t>
            </a:r>
            <a:r>
              <a:rPr kumimoji="1" lang="ko-KR" altLang="en-US" sz="1000" dirty="0">
                <a:latin typeface="+mn-ea"/>
                <a:ea typeface="+mn-ea"/>
              </a:rPr>
              <a:t>트리의 순회 방법은 결정되지 않아 정의되지 못합니다</a:t>
            </a:r>
            <a:r>
              <a:rPr kumimoji="1" lang="en-US" altLang="ko-KR" sz="1000" dirty="0">
                <a:latin typeface="+mn-ea"/>
                <a:ea typeface="+mn-ea"/>
              </a:rPr>
              <a:t>.</a:t>
            </a:r>
          </a:p>
          <a:p>
            <a:pPr marL="457200" lvl="1" indent="0">
              <a:buNone/>
            </a:pPr>
            <a:endParaRPr kumimoji="1" lang="en-US" altLang="ko-KR" sz="1000" dirty="0">
              <a:latin typeface="+mn-ea"/>
              <a:ea typeface="+mn-ea"/>
            </a:endParaRPr>
          </a:p>
          <a:p>
            <a:r>
              <a:rPr kumimoji="1" lang="ko-KR" altLang="en-US" sz="1200" dirty="0">
                <a:latin typeface="+mn-ea"/>
                <a:ea typeface="+mn-ea"/>
              </a:rPr>
              <a:t>문제 </a:t>
            </a:r>
            <a:r>
              <a:rPr kumimoji="1" lang="en-US" altLang="ko-KR" sz="1200" dirty="0">
                <a:latin typeface="+mn-ea"/>
                <a:ea typeface="+mn-ea"/>
              </a:rPr>
              <a:t>2. </a:t>
            </a:r>
            <a:r>
              <a:rPr kumimoji="1" lang="ko-KR" altLang="en-US" sz="1200" dirty="0">
                <a:latin typeface="+mn-ea"/>
                <a:ea typeface="+mn-ea"/>
              </a:rPr>
              <a:t>문제</a:t>
            </a:r>
            <a:r>
              <a:rPr kumimoji="1" lang="en-US" altLang="ko-KR" sz="1200" dirty="0">
                <a:latin typeface="+mn-ea"/>
                <a:ea typeface="+mn-ea"/>
              </a:rPr>
              <a:t>1</a:t>
            </a:r>
            <a:r>
              <a:rPr kumimoji="1" lang="ko-KR" altLang="en-US" sz="1200" dirty="0">
                <a:latin typeface="+mn-ea"/>
                <a:ea typeface="+mn-ea"/>
              </a:rPr>
              <a:t>에서 만든 노드를 확장해 트리 구성을 위한 노드를 만들어 봅니다</a:t>
            </a:r>
            <a:r>
              <a:rPr kumimoji="1"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kumimoji="1" lang="ko-KR" altLang="en-US" sz="1000" dirty="0">
                <a:latin typeface="+mn-ea"/>
                <a:ea typeface="+mn-ea"/>
              </a:rPr>
              <a:t>전위 순회</a:t>
            </a:r>
            <a:r>
              <a:rPr kumimoji="1" lang="en-US" altLang="ko-KR" sz="1000" dirty="0">
                <a:latin typeface="+mn-ea"/>
                <a:ea typeface="+mn-ea"/>
              </a:rPr>
              <a:t>(Preorder Tree Traverse)</a:t>
            </a:r>
          </a:p>
          <a:p>
            <a:pPr lvl="1"/>
            <a:r>
              <a:rPr kumimoji="1" lang="ko-KR" altLang="en-US" sz="1000" dirty="0">
                <a:latin typeface="+mn-ea"/>
                <a:ea typeface="+mn-ea"/>
              </a:rPr>
              <a:t>중위 순회</a:t>
            </a:r>
            <a:r>
              <a:rPr kumimoji="1" lang="en-US" altLang="ko-KR" sz="1000" dirty="0">
                <a:latin typeface="+mn-ea"/>
                <a:ea typeface="+mn-ea"/>
              </a:rPr>
              <a:t>(</a:t>
            </a:r>
            <a:r>
              <a:rPr kumimoji="1" lang="en-US" altLang="ko-KR" sz="1000" dirty="0" err="1">
                <a:latin typeface="+mn-ea"/>
                <a:ea typeface="+mn-ea"/>
              </a:rPr>
              <a:t>Inorder</a:t>
            </a:r>
            <a:r>
              <a:rPr kumimoji="1" lang="en-US" altLang="ko-KR" sz="1000" dirty="0">
                <a:latin typeface="+mn-ea"/>
                <a:ea typeface="+mn-ea"/>
              </a:rPr>
              <a:t> Tree Traverse)</a:t>
            </a:r>
          </a:p>
          <a:p>
            <a:pPr lvl="1"/>
            <a:r>
              <a:rPr kumimoji="1" lang="ko-KR" altLang="en-US" sz="1000" dirty="0">
                <a:latin typeface="+mn-ea"/>
                <a:ea typeface="+mn-ea"/>
              </a:rPr>
              <a:t>후위 순회</a:t>
            </a:r>
            <a:r>
              <a:rPr kumimoji="1" lang="en-US" altLang="ko-KR" sz="1000" dirty="0">
                <a:latin typeface="+mn-ea"/>
                <a:ea typeface="+mn-ea"/>
              </a:rPr>
              <a:t>(</a:t>
            </a:r>
            <a:r>
              <a:rPr kumimoji="1" lang="en-US" altLang="ko-KR" sz="1000" dirty="0" err="1">
                <a:latin typeface="+mn-ea"/>
                <a:ea typeface="+mn-ea"/>
              </a:rPr>
              <a:t>Postorder</a:t>
            </a:r>
            <a:r>
              <a:rPr kumimoji="1" lang="en-US" altLang="ko-KR" sz="1000" dirty="0">
                <a:latin typeface="+mn-ea"/>
                <a:ea typeface="+mn-ea"/>
              </a:rPr>
              <a:t> Tree Traverse)</a:t>
            </a:r>
          </a:p>
          <a:p>
            <a:pPr marL="457200" lvl="1" indent="0">
              <a:buNone/>
            </a:pPr>
            <a:endParaRPr kumimoji="1" lang="en-US" altLang="ko-KR" sz="1100" dirty="0">
              <a:latin typeface="+mn-ea"/>
              <a:ea typeface="+mn-ea"/>
            </a:endParaRPr>
          </a:p>
          <a:p>
            <a:r>
              <a:rPr kumimoji="1" lang="ko-KR" altLang="en-US" sz="1200" dirty="0">
                <a:latin typeface="+mn-ea"/>
                <a:ea typeface="+mn-ea"/>
              </a:rPr>
              <a:t>문제 </a:t>
            </a:r>
            <a:r>
              <a:rPr kumimoji="1" lang="en-US" altLang="ko-KR" sz="1200" dirty="0">
                <a:latin typeface="+mn-ea"/>
                <a:ea typeface="+mn-ea"/>
              </a:rPr>
              <a:t>3. </a:t>
            </a:r>
            <a:r>
              <a:rPr kumimoji="1" lang="ko-KR" altLang="en-US" sz="1200" dirty="0">
                <a:latin typeface="+mn-ea"/>
                <a:ea typeface="+mn-ea"/>
              </a:rPr>
              <a:t>각각의 노드에 </a:t>
            </a:r>
            <a:r>
              <a:rPr kumimoji="1" lang="en-US" altLang="ko-KR" sz="1200" dirty="0">
                <a:latin typeface="+mn-ea"/>
                <a:ea typeface="+mn-ea"/>
              </a:rPr>
              <a:t>add/remove </a:t>
            </a:r>
            <a:r>
              <a:rPr kumimoji="1" lang="ko-KR" altLang="en-US" sz="1200" dirty="0" err="1">
                <a:latin typeface="+mn-ea"/>
                <a:ea typeface="+mn-ea"/>
              </a:rPr>
              <a:t>메소드를</a:t>
            </a:r>
            <a:r>
              <a:rPr kumimoji="1" lang="ko-KR" altLang="en-US" sz="1200" dirty="0">
                <a:latin typeface="+mn-ea"/>
                <a:ea typeface="+mn-ea"/>
              </a:rPr>
              <a:t> 추가해 봅니다</a:t>
            </a:r>
            <a:r>
              <a:rPr kumimoji="1"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kumimoji="1" lang="ko-KR" altLang="en-US" sz="1000" dirty="0">
                <a:latin typeface="+mn-ea"/>
                <a:ea typeface="+mn-ea"/>
              </a:rPr>
              <a:t>트리 순회는 중위 순회로 합니다</a:t>
            </a:r>
            <a:r>
              <a:rPr kumimoji="1" lang="en-US" altLang="ko-KR" sz="1000" dirty="0">
                <a:latin typeface="+mn-ea"/>
                <a:ea typeface="+mn-ea"/>
              </a:rPr>
              <a:t>.</a:t>
            </a:r>
          </a:p>
          <a:p>
            <a:pPr lvl="1"/>
            <a:r>
              <a:rPr kumimoji="1" lang="ko-KR" altLang="en-US" sz="1000" dirty="0">
                <a:latin typeface="+mn-ea"/>
                <a:ea typeface="+mn-ea"/>
              </a:rPr>
              <a:t>왼쪽 자식 노드는 루트노드보다 값이 작습니다</a:t>
            </a:r>
            <a:r>
              <a:rPr kumimoji="1" lang="en-US" altLang="ko-KR" sz="1000" dirty="0">
                <a:latin typeface="+mn-ea"/>
                <a:ea typeface="+mn-ea"/>
              </a:rPr>
              <a:t>.</a:t>
            </a:r>
          </a:p>
          <a:p>
            <a:pPr lvl="1"/>
            <a:r>
              <a:rPr kumimoji="1" lang="ko-KR" altLang="en-US" sz="1000" dirty="0">
                <a:latin typeface="+mn-ea"/>
                <a:ea typeface="+mn-ea"/>
              </a:rPr>
              <a:t>오른쪽 자식 노드는 루트노드보다 값이 큽니다</a:t>
            </a:r>
            <a:r>
              <a:rPr kumimoji="1" lang="en-US" altLang="ko-KR" sz="1000" dirty="0">
                <a:latin typeface="+mn-ea"/>
                <a:ea typeface="+mn-ea"/>
              </a:rPr>
              <a:t>.</a:t>
            </a:r>
          </a:p>
          <a:p>
            <a:endParaRPr kumimoji="1" lang="en-US" altLang="ko-KR" sz="1300" dirty="0">
              <a:latin typeface="+mn-ea"/>
              <a:ea typeface="+mn-ea"/>
            </a:endParaRPr>
          </a:p>
          <a:p>
            <a:r>
              <a:rPr kumimoji="1" lang="ko-KR" altLang="en-US" sz="1200" dirty="0">
                <a:latin typeface="+mn-ea"/>
                <a:ea typeface="+mn-ea"/>
              </a:rPr>
              <a:t>문제 </a:t>
            </a:r>
            <a:r>
              <a:rPr kumimoji="1" lang="en-US" altLang="ko-KR" sz="1200" dirty="0">
                <a:latin typeface="+mn-ea"/>
                <a:ea typeface="+mn-ea"/>
              </a:rPr>
              <a:t>4. </a:t>
            </a:r>
            <a:r>
              <a:rPr kumimoji="1" lang="ko-KR" altLang="en-US" sz="1200" dirty="0" err="1">
                <a:latin typeface="+mn-ea"/>
                <a:ea typeface="+mn-ea"/>
              </a:rPr>
              <a:t>지네릭스를</a:t>
            </a:r>
            <a:r>
              <a:rPr kumimoji="1" lang="ko-KR" altLang="en-US" sz="1200" dirty="0">
                <a:latin typeface="+mn-ea"/>
                <a:ea typeface="+mn-ea"/>
              </a:rPr>
              <a:t> 이용해 범용 트리로 만들어 봅니다</a:t>
            </a:r>
            <a:r>
              <a:rPr kumimoji="1"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kumimoji="1" lang="ko-KR" altLang="en-US" sz="1000" dirty="0">
                <a:latin typeface="+mn-ea"/>
                <a:ea typeface="+mn-ea"/>
              </a:rPr>
              <a:t>매개 변수 타입 </a:t>
            </a:r>
            <a:r>
              <a:rPr kumimoji="1" lang="en-US" altLang="ko-KR" sz="1000" dirty="0">
                <a:latin typeface="+mn-ea"/>
                <a:ea typeface="+mn-ea"/>
              </a:rPr>
              <a:t>T</a:t>
            </a:r>
            <a:r>
              <a:rPr kumimoji="1" lang="ko-KR" altLang="en-US" sz="1000" dirty="0" err="1">
                <a:latin typeface="+mn-ea"/>
                <a:ea typeface="+mn-ea"/>
              </a:rPr>
              <a:t>를</a:t>
            </a:r>
            <a:r>
              <a:rPr kumimoji="1" lang="ko-KR" altLang="en-US" sz="1000" dirty="0">
                <a:latin typeface="+mn-ea"/>
                <a:ea typeface="+mn-ea"/>
              </a:rPr>
              <a:t> 추가하고</a:t>
            </a:r>
            <a:r>
              <a:rPr kumimoji="1" lang="en-US" altLang="ko-KR" sz="1000" dirty="0">
                <a:latin typeface="+mn-ea"/>
                <a:ea typeface="+mn-ea"/>
              </a:rPr>
              <a:t>, </a:t>
            </a:r>
            <a:r>
              <a:rPr kumimoji="1" lang="ko-KR" altLang="en-US" sz="1000" dirty="0">
                <a:latin typeface="+mn-ea"/>
                <a:ea typeface="+mn-ea"/>
              </a:rPr>
              <a:t>관련 타입을 수정합니다</a:t>
            </a:r>
            <a:r>
              <a:rPr kumimoji="1" lang="en-US" altLang="ko-KR" sz="1100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</a:pPr>
            <a:endParaRPr kumimoji="1" lang="en-US" altLang="ko-KR" sz="1200" dirty="0">
              <a:latin typeface="+mn-ea"/>
              <a:ea typeface="+mn-ea"/>
            </a:endParaRPr>
          </a:p>
          <a:p>
            <a:endParaRPr kumimoji="1" lang="ko-KR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631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FF11FC-04E8-174B-B277-4110D7BB292B}"/>
              </a:ext>
            </a:extLst>
          </p:cNvPr>
          <p:cNvGrpSpPr/>
          <p:nvPr/>
        </p:nvGrpSpPr>
        <p:grpSpPr>
          <a:xfrm>
            <a:off x="751667" y="3603357"/>
            <a:ext cx="1394848" cy="1246599"/>
            <a:chOff x="751667" y="3603357"/>
            <a:chExt cx="1394848" cy="1246599"/>
          </a:xfrm>
          <a:solidFill>
            <a:schemeClr val="tx1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6351316-ED11-8449-8D61-89ABAF039FB8}"/>
                </a:ext>
              </a:extLst>
            </p:cNvPr>
            <p:cNvSpPr/>
            <p:nvPr/>
          </p:nvSpPr>
          <p:spPr>
            <a:xfrm>
              <a:off x="1441342" y="3603357"/>
              <a:ext cx="107196" cy="118300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AB1E441-CB1D-3A44-8CBC-89E7284F0534}"/>
                </a:ext>
              </a:extLst>
            </p:cNvPr>
            <p:cNvSpPr/>
            <p:nvPr/>
          </p:nvSpPr>
          <p:spPr>
            <a:xfrm>
              <a:off x="751667" y="4695987"/>
              <a:ext cx="1394848" cy="1539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CAB4FA9-4EF3-4140-A162-C85D4993F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 err="1"/>
              <a:t>재귀호출법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5E31BBD-0B34-7A4B-B82C-C9288A8178DB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02336" y="1143000"/>
                <a:ext cx="5693664" cy="5413248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1400" b="0" dirty="0">
                    <a:latin typeface="+mn-ea"/>
                    <a:ea typeface="+mn-ea"/>
                  </a:rPr>
                  <a:t>함수 내부에서 함수가 자기 자신을 또다시 호출하는 행위를 의미</a:t>
                </a:r>
                <a:endParaRPr lang="en-US" altLang="ko-KR" sz="1400" b="0" dirty="0">
                  <a:latin typeface="+mn-ea"/>
                  <a:ea typeface="+mn-ea"/>
                </a:endParaRPr>
              </a:p>
              <a:p>
                <a:r>
                  <a:rPr kumimoji="1" lang="ko-KR" altLang="en-US" sz="1400" b="0" dirty="0">
                    <a:latin typeface="+mn-ea"/>
                    <a:ea typeface="+mn-ea"/>
                  </a:rPr>
                  <a:t>예</a:t>
                </a:r>
                <a:endParaRPr kumimoji="1" lang="en-US" altLang="ko-KR" sz="1400" b="0" dirty="0">
                  <a:latin typeface="+mn-ea"/>
                  <a:ea typeface="+mn-ea"/>
                </a:endParaRPr>
              </a:p>
              <a:p>
                <a:pPr lvl="1"/>
                <a:r>
                  <a:rPr kumimoji="1" lang="ko-KR" altLang="en-US" sz="1200" b="0" dirty="0">
                    <a:latin typeface="+mn-ea"/>
                    <a:ea typeface="+mn-ea"/>
                  </a:rPr>
                  <a:t>정수의 합</a:t>
                </a:r>
                <a:endParaRPr kumimoji="1" lang="en-US" altLang="ko-KR" sz="1200" b="0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d>
                      <m:dPr>
                        <m:ctrlP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nary>
                      <m:naryPr>
                        <m:chr m:val="∑"/>
                        <m:ctrlP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  <m: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e>
                    </m:nary>
                  </m:oMath>
                </a14:m>
                <a:endParaRPr kumimoji="1" lang="en-US" altLang="ko-KR" sz="1200" dirty="0">
                  <a:latin typeface="+mn-ea"/>
                  <a:ea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d>
                      <m:dPr>
                        <m:ctrlP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e>
                    </m:d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d>
                      <m:dPr>
                        <m:ctrlP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  <m: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kumimoji="1" lang="en-US" altLang="ko-KR" sz="12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e>
                    </m:d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  </m:t>
                    </m:r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  <m:r>
                      <a:rPr kumimoji="1" lang="en-US" altLang="ko-KR" sz="12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kumimoji="1" lang="en-US" altLang="ko-KR" sz="1200" dirty="0">
                    <a:latin typeface="+mn-ea"/>
                    <a:ea typeface="+mn-ea"/>
                  </a:rPr>
                  <a:t> </a:t>
                </a:r>
                <a:endParaRPr kumimoji="1" lang="ko-KR" altLang="en-US" sz="12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55E31BBD-0B34-7A4B-B82C-C9288A817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02336" y="1143000"/>
                <a:ext cx="5693664" cy="5413248"/>
              </a:xfrm>
              <a:blipFill>
                <a:blip r:embed="rId2"/>
                <a:stretch>
                  <a:fillRect l="-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DFCA7645-939B-FB46-B64A-AAD890CCA5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143000"/>
                <a:ext cx="5693664" cy="5413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114000"/>
                  </a:lnSpc>
                  <a:spcBef>
                    <a:spcPts val="10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2000" b="1" kern="1200">
                    <a:solidFill>
                      <a:srgbClr val="3F3F3F"/>
                    </a:solidFill>
                    <a:latin typeface="Segoe UI Light" panose="020B0502040204020203" pitchFamily="34" charset="0"/>
                    <a:ea typeface="에스코어 드림 2 ExtraLight" panose="020B0203030302020204" pitchFamily="34" charset="-127"/>
                    <a:cs typeface="Segoe UI Light" panose="020B0502040204020203" pitchFamily="34" charset="0"/>
                  </a:defRPr>
                </a:lvl1pPr>
                <a:lvl2pPr marL="685800" indent="-228600" algn="l" defTabSz="914400" rtl="0" eaLnBrk="1" latinLnBrk="1" hangingPunct="1">
                  <a:lnSpc>
                    <a:spcPct val="114000"/>
                  </a:lnSpc>
                  <a:spcBef>
                    <a:spcPts val="500"/>
                  </a:spcBef>
                  <a:spcAft>
                    <a:spcPts val="300"/>
                  </a:spcAft>
                  <a:buSzPct val="90000"/>
                  <a:buFont typeface="Courier New" panose="02070309020205020404" pitchFamily="49" charset="0"/>
                  <a:buChar char="o"/>
                  <a:defRPr sz="1800" b="1" kern="1200">
                    <a:solidFill>
                      <a:srgbClr val="3F3F3F"/>
                    </a:solidFill>
                    <a:latin typeface="Segoe UI Light" panose="020B0502040204020203" pitchFamily="34" charset="0"/>
                    <a:ea typeface="에스코어 드림 2 ExtraLight" panose="020B0203030302020204" pitchFamily="34" charset="-127"/>
                    <a:cs typeface="Segoe UI Light" panose="020B0502040204020203" pitchFamily="34" charset="0"/>
                  </a:defRPr>
                </a:lvl2pPr>
                <a:lvl3pPr marL="1143000" indent="-228600" algn="l" defTabSz="914400" rtl="0" eaLnBrk="1" latinLnBrk="1" hangingPunct="1">
                  <a:lnSpc>
                    <a:spcPct val="114000"/>
                  </a:lnSpc>
                  <a:spcBef>
                    <a:spcPts val="5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§"/>
                  <a:defRPr sz="1800" b="1" kern="1200">
                    <a:solidFill>
                      <a:srgbClr val="3F3F3F"/>
                    </a:solidFill>
                    <a:latin typeface="Segoe UI Light" panose="020B0502040204020203" pitchFamily="34" charset="0"/>
                    <a:ea typeface="에스코어 드림 2 ExtraLight" panose="020B0203030302020204" pitchFamily="34" charset="-127"/>
                    <a:cs typeface="Segoe UI Light" panose="020B0502040204020203" pitchFamily="34" charset="0"/>
                  </a:defRPr>
                </a:lvl3pPr>
                <a:lvl4pPr marL="1600200" indent="-228600" algn="l" defTabSz="914400" rtl="0" eaLnBrk="1" latinLnBrk="1" hangingPunct="1">
                  <a:lnSpc>
                    <a:spcPct val="114000"/>
                  </a:lnSpc>
                  <a:spcBef>
                    <a:spcPts val="5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1800" b="1" kern="1200">
                    <a:solidFill>
                      <a:srgbClr val="3F3F3F"/>
                    </a:solidFill>
                    <a:latin typeface="Segoe UI Light" panose="020B0502040204020203" pitchFamily="34" charset="0"/>
                    <a:ea typeface="에스코어 드림 2 ExtraLight" panose="020B0203030302020204" pitchFamily="34" charset="-127"/>
                    <a:cs typeface="Segoe UI Light" panose="020B0502040204020203" pitchFamily="34" charset="0"/>
                  </a:defRPr>
                </a:lvl4pPr>
                <a:lvl5pPr marL="2057400" indent="-228600" algn="l" defTabSz="914400" rtl="0" eaLnBrk="1" latinLnBrk="1" hangingPunct="1">
                  <a:lnSpc>
                    <a:spcPct val="114000"/>
                  </a:lnSpc>
                  <a:spcBef>
                    <a:spcPts val="500"/>
                  </a:spcBef>
                  <a:spcAft>
                    <a:spcPts val="300"/>
                  </a:spcAft>
                  <a:buFont typeface="Courier New" panose="02070309020205020404" pitchFamily="49" charset="0"/>
                  <a:buChar char="o"/>
                  <a:defRPr sz="1800" b="1" kern="1200">
                    <a:solidFill>
                      <a:srgbClr val="3F3F3F"/>
                    </a:solidFill>
                    <a:latin typeface="Segoe UI Light" panose="020B0502040204020203" pitchFamily="34" charset="0"/>
                    <a:ea typeface="에스코어 드림 2 ExtraLight" panose="020B0203030302020204" pitchFamily="34" charset="-127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ko-KR" altLang="en-US" sz="1400" b="0" dirty="0">
                    <a:latin typeface="+mn-ea"/>
                    <a:ea typeface="+mn-ea"/>
                  </a:rPr>
                  <a:t>문제 </a:t>
                </a:r>
                <a:r>
                  <a:rPr kumimoji="1" lang="en-US" altLang="ko-KR" sz="1400" b="0" dirty="0">
                    <a:latin typeface="+mn-ea"/>
                    <a:ea typeface="+mn-ea"/>
                  </a:rPr>
                  <a:t>1. </a:t>
                </a:r>
                <a:r>
                  <a:rPr kumimoji="1" lang="ko-KR" altLang="en-US" sz="1400" b="0" dirty="0">
                    <a:latin typeface="+mn-ea"/>
                    <a:ea typeface="+mn-ea"/>
                  </a:rPr>
                  <a:t>정수의 </a:t>
                </a:r>
                <a:r>
                  <a:rPr kumimoji="1" lang="en-US" altLang="ko-KR" sz="1400" b="0" dirty="0">
                    <a:latin typeface="+mn-ea"/>
                    <a:ea typeface="+mn-ea"/>
                  </a:rPr>
                  <a:t>1</a:t>
                </a:r>
                <a:r>
                  <a:rPr kumimoji="1" lang="ko-KR" altLang="en-US" sz="1400" b="0" dirty="0" err="1">
                    <a:latin typeface="+mn-ea"/>
                    <a:ea typeface="+mn-ea"/>
                  </a:rPr>
                  <a:t>부터</a:t>
                </a:r>
                <a:r>
                  <a:rPr kumimoji="1" lang="ko-KR" altLang="en-US" sz="1400" b="0" dirty="0">
                    <a:latin typeface="+mn-ea"/>
                    <a:ea typeface="+mn-ea"/>
                  </a:rPr>
                  <a:t> </a:t>
                </a:r>
                <a:r>
                  <a:rPr kumimoji="1" lang="en-US" altLang="ko-KR" sz="1400" b="0" dirty="0">
                    <a:latin typeface="+mn-ea"/>
                    <a:ea typeface="+mn-ea"/>
                  </a:rPr>
                  <a:t>n</a:t>
                </a:r>
                <a:r>
                  <a:rPr kumimoji="1" lang="ko-KR" altLang="en-US" sz="1400" b="0" dirty="0" err="1">
                    <a:latin typeface="+mn-ea"/>
                    <a:ea typeface="+mn-ea"/>
                  </a:rPr>
                  <a:t>까지의</a:t>
                </a:r>
                <a:r>
                  <a:rPr kumimoji="1" lang="ko-KR" altLang="en-US" sz="1400" b="0" dirty="0">
                    <a:latin typeface="+mn-ea"/>
                    <a:ea typeface="+mn-ea"/>
                  </a:rPr>
                  <a:t> 정수의 합 재귀호출법으로 구하세요</a:t>
                </a:r>
                <a:endParaRPr kumimoji="1" lang="en-US" altLang="ko-KR" sz="1400" b="0" dirty="0">
                  <a:latin typeface="+mn-ea"/>
                  <a:ea typeface="+mn-ea"/>
                </a:endParaRPr>
              </a:p>
              <a:p>
                <a:r>
                  <a:rPr kumimoji="1" lang="ko-KR" altLang="en-US" sz="1400" b="0" dirty="0">
                    <a:latin typeface="+mn-ea"/>
                    <a:ea typeface="+mn-ea"/>
                  </a:rPr>
                  <a:t>문제 </a:t>
                </a:r>
                <a:r>
                  <a:rPr kumimoji="1" lang="en-US" altLang="ko-KR" sz="1400" b="0" dirty="0">
                    <a:latin typeface="+mn-ea"/>
                    <a:ea typeface="+mn-ea"/>
                  </a:rPr>
                  <a:t>2. Factorial </a:t>
                </a:r>
                <a:r>
                  <a:rPr kumimoji="1" lang="ko-KR" altLang="en-US" sz="1400" b="0" dirty="0">
                    <a:latin typeface="+mn-ea"/>
                    <a:ea typeface="+mn-ea"/>
                  </a:rPr>
                  <a:t>함수를 재귀호출법으로 구현하세요</a:t>
                </a:r>
                <a:r>
                  <a:rPr kumimoji="1" lang="en-US" altLang="ko-KR" sz="14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latin typeface="+mn-ea"/>
                        <a:ea typeface="+mn-ea"/>
                      </a:rPr>
                      <m:t>𝑛</m:t>
                    </m:r>
                    <m:r>
                      <a:rPr kumimoji="1" lang="en-US" altLang="ko-KR" sz="1200" b="0" i="1" smtClean="0">
                        <a:latin typeface="+mn-ea"/>
                        <a:ea typeface="+mn-ea"/>
                      </a:rPr>
                      <m:t>!= </m:t>
                    </m:r>
                    <m:nary>
                      <m:naryPr>
                        <m:chr m:val="∏"/>
                        <m:ctrlPr>
                          <a:rPr kumimoji="1" lang="en-US" altLang="ko-KR" sz="1200" b="0" i="1" smtClean="0">
                            <a:latin typeface="+mn-ea"/>
                            <a:ea typeface="+mn-e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1200" b="0" i="1" smtClean="0">
                            <a:latin typeface="+mn-ea"/>
                            <a:ea typeface="+mn-ea"/>
                          </a:rPr>
                          <m:t>𝑘</m:t>
                        </m:r>
                        <m:r>
                          <a:rPr kumimoji="1" lang="en-US" altLang="ko-KR" sz="1200" b="0" i="1" smtClean="0">
                            <a:latin typeface="+mn-ea"/>
                            <a:ea typeface="+mn-ea"/>
                          </a:rPr>
                          <m:t>=1</m:t>
                        </m:r>
                      </m:sub>
                      <m:sup>
                        <m:r>
                          <a:rPr kumimoji="1" lang="en-US" altLang="ko-KR" sz="1200" b="0" i="1" smtClean="0">
                            <a:latin typeface="+mn-ea"/>
                            <a:ea typeface="+mn-ea"/>
                          </a:rPr>
                          <m:t>𝑛</m:t>
                        </m:r>
                      </m:sup>
                      <m:e>
                        <m:r>
                          <a:rPr kumimoji="1" lang="en-US" altLang="ko-KR" sz="1200" b="0" i="1" smtClean="0">
                            <a:latin typeface="+mn-ea"/>
                            <a:ea typeface="+mn-ea"/>
                          </a:rPr>
                          <m:t>𝑘</m:t>
                        </m:r>
                      </m:e>
                    </m:nary>
                    <m:r>
                      <a:rPr kumimoji="1" lang="en-US" altLang="ko-KR" sz="1200" b="0" i="1" smtClean="0">
                        <a:latin typeface="+mn-ea"/>
                        <a:ea typeface="+mn-ea"/>
                      </a:rPr>
                      <m:t>=</m:t>
                    </m:r>
                    <m:r>
                      <a:rPr kumimoji="1" lang="en-US" altLang="ko-KR" sz="1200" b="0" i="1" smtClean="0">
                        <a:latin typeface="+mn-ea"/>
                        <a:ea typeface="+mn-ea"/>
                      </a:rPr>
                      <m:t>𝑛</m:t>
                    </m:r>
                    <m:r>
                      <a:rPr kumimoji="1" lang="en-US" altLang="ko-KR" sz="1200" b="0" i="1" smtClean="0">
                        <a:latin typeface="+mn-ea"/>
                        <a:ea typeface="+mn-ea"/>
                      </a:rPr>
                      <m:t> × </m:t>
                    </m:r>
                    <m:d>
                      <m:dPr>
                        <m:ctrlPr>
                          <a:rPr kumimoji="1" lang="en-US" altLang="ko-KR" sz="1200" b="0" i="1" smtClean="0">
                            <a:latin typeface="+mn-ea"/>
                            <a:ea typeface="+mn-ea"/>
                          </a:rPr>
                        </m:ctrlPr>
                      </m:dPr>
                      <m:e>
                        <m:r>
                          <a:rPr kumimoji="1" lang="en-US" altLang="ko-KR" sz="1200" b="0" i="1" smtClean="0">
                            <a:latin typeface="+mn-ea"/>
                            <a:ea typeface="+mn-ea"/>
                          </a:rPr>
                          <m:t>𝑛</m:t>
                        </m:r>
                        <m:r>
                          <a:rPr kumimoji="1" lang="en-US" altLang="ko-KR" sz="1200" b="0" i="1" smtClean="0">
                            <a:latin typeface="+mn-ea"/>
                            <a:ea typeface="+mn-ea"/>
                          </a:rPr>
                          <m:t> −1</m:t>
                        </m:r>
                      </m:e>
                    </m:d>
                    <m:r>
                      <a:rPr kumimoji="1" lang="en-US" altLang="ko-KR" sz="1200" b="0" i="1" smtClean="0">
                        <a:latin typeface="+mn-ea"/>
                        <a:ea typeface="+mn-ea"/>
                      </a:rPr>
                      <m:t> </m:t>
                    </m:r>
                    <m:r>
                      <a:rPr kumimoji="1" lang="en-US" altLang="ko-KR" sz="1200" b="0" i="1">
                        <a:latin typeface="+mn-ea"/>
                        <a:ea typeface="+mn-ea"/>
                      </a:rPr>
                      <m:t>×</m:t>
                    </m:r>
                  </m:oMath>
                </a14:m>
                <a:r>
                  <a:rPr kumimoji="1" lang="en-US" altLang="ko-KR" sz="1200" b="0" dirty="0">
                    <a:latin typeface="+mn-ea"/>
                    <a:ea typeface="+mn-ea"/>
                  </a:rPr>
                  <a:t>1</a:t>
                </a:r>
              </a:p>
              <a:p>
                <a:r>
                  <a:rPr kumimoji="1" lang="ko-KR" altLang="en-US" sz="1400" b="0" dirty="0">
                    <a:latin typeface="+mn-ea"/>
                    <a:ea typeface="+mn-ea"/>
                  </a:rPr>
                  <a:t>문제 </a:t>
                </a:r>
                <a:r>
                  <a:rPr kumimoji="1" lang="en-US" altLang="ko-KR" sz="1400" b="0" dirty="0">
                    <a:latin typeface="+mn-ea"/>
                    <a:ea typeface="+mn-ea"/>
                  </a:rPr>
                  <a:t>3. </a:t>
                </a:r>
                <a:r>
                  <a:rPr kumimoji="1" lang="ko-KR" altLang="en-US" sz="1400" b="0" dirty="0">
                    <a:latin typeface="+mn-ea"/>
                    <a:ea typeface="+mn-ea"/>
                  </a:rPr>
                  <a:t>피보나치 수열을 재귀호출법으로 구현하세요</a:t>
                </a:r>
                <a:r>
                  <a:rPr kumimoji="1" lang="en-US" altLang="ko-KR" sz="14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000" i="1" smtClean="0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𝑭</m:t>
                        </m:r>
                      </m:e>
                      <m:sub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𝟎</m:t>
                        </m:r>
                      </m:sub>
                    </m:sSub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=</m:t>
                    </m:r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𝟎</m:t>
                    </m:r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, </m:t>
                    </m:r>
                    <m:sSub>
                      <m:sSubPr>
                        <m:ctrlP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𝑭</m:t>
                        </m:r>
                      </m:e>
                      <m:sub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=</m:t>
                    </m:r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𝟏</m:t>
                    </m:r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, </m:t>
                    </m:r>
                    <m:sSub>
                      <m:sSubPr>
                        <m:ctrlP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𝑭</m:t>
                        </m:r>
                      </m:e>
                      <m:sub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𝒏</m:t>
                        </m:r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+</m:t>
                        </m:r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=</m:t>
                    </m:r>
                    <m:sSub>
                      <m:sSubPr>
                        <m:ctrlP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𝑭</m:t>
                        </m:r>
                      </m:e>
                      <m:sub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𝒏</m:t>
                        </m:r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+</m:t>
                        </m:r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+ </m:t>
                    </m:r>
                    <m:sSub>
                      <m:sSubPr>
                        <m:ctrlP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𝑭</m:t>
                        </m:r>
                      </m:e>
                      <m:sub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endParaRPr kumimoji="1" lang="en-US" altLang="ko-KR" sz="1000" b="1" dirty="0">
                  <a:latin typeface="+mn-ea"/>
                  <a:ea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𝒇</m:t>
                    </m:r>
                    <m:d>
                      <m:dPr>
                        <m:ctrlP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</m:ctrlPr>
                      </m:dPr>
                      <m:e>
                        <m: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  <m:t>𝒙</m:t>
                        </m:r>
                      </m:e>
                    </m:d>
                    <m:r>
                      <a:rPr kumimoji="1" lang="en-US" altLang="ko-KR" sz="1000" b="1" i="1" smtClean="0">
                        <a:latin typeface="+mn-ea"/>
                        <a:ea typeface="+mn-ea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ko-KR" sz="1000" b="1" i="1" smtClean="0">
                            <a:latin typeface="+mn-ea"/>
                            <a:ea typeface="+mn-ea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</m:ctrlPr>
                          </m:eqArrPr>
                          <m:e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kumimoji="1" lang="en-US" altLang="ko-KR" sz="1000" b="1" i="1" smtClean="0">
                                    <a:latin typeface="+mn-ea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1000" b="1" i="1" smtClean="0">
                                    <a:latin typeface="+mn-ea"/>
                                    <a:ea typeface="+mn-ea"/>
                                  </a:rPr>
                                  <m:t>𝒙</m:t>
                                </m:r>
                                <m:r>
                                  <a:rPr kumimoji="1" lang="en-US" altLang="ko-KR" sz="1000" b="1" i="1" smtClean="0">
                                    <a:latin typeface="+mn-ea"/>
                                    <a:ea typeface="+mn-ea"/>
                                  </a:rPr>
                                  <m:t>−</m:t>
                                </m:r>
                                <m:r>
                                  <a:rPr kumimoji="1" lang="en-US" altLang="ko-KR" sz="1000" b="1" i="1" smtClean="0">
                                    <a:latin typeface="+mn-ea"/>
                                    <a:ea typeface="+mn-ea"/>
                                  </a:rPr>
                                  <m:t>𝟏</m:t>
                                </m:r>
                              </m:e>
                            </m:d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+</m:t>
                            </m:r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kumimoji="1" lang="en-US" altLang="ko-KR" sz="1000" b="1" i="1" smtClean="0">
                                    <a:latin typeface="+mn-ea"/>
                                    <a:ea typeface="+mn-ea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1000" b="1" i="1" smtClean="0">
                                    <a:latin typeface="+mn-ea"/>
                                    <a:ea typeface="+mn-ea"/>
                                  </a:rPr>
                                  <m:t>𝒙</m:t>
                                </m:r>
                                <m:r>
                                  <a:rPr kumimoji="1" lang="en-US" altLang="ko-KR" sz="1000" b="1" i="1" smtClean="0">
                                    <a:latin typeface="+mn-ea"/>
                                    <a:ea typeface="+mn-ea"/>
                                  </a:rPr>
                                  <m:t>−</m:t>
                                </m:r>
                                <m:r>
                                  <a:rPr kumimoji="1" lang="en-US" altLang="ko-KR" sz="1000" b="1" i="1" smtClean="0">
                                    <a:latin typeface="+mn-ea"/>
                                    <a:ea typeface="+mn-ea"/>
                                  </a:rPr>
                                  <m:t>𝟐</m:t>
                                </m:r>
                              </m:e>
                            </m:d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,  </m:t>
                            </m:r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𝒙</m:t>
                            </m:r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&gt;</m:t>
                            </m:r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𝟏</m:t>
                            </m:r>
                          </m:e>
                          <m:e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&amp;</m:t>
                            </m:r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𝒙</m:t>
                            </m:r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,  </m:t>
                            </m:r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𝒙</m:t>
                            </m:r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≤</m:t>
                            </m:r>
                            <m:r>
                              <a:rPr kumimoji="1" lang="en-US" altLang="ko-KR" sz="1000" b="1" i="1" smtClean="0">
                                <a:latin typeface="+mn-ea"/>
                                <a:ea typeface="+mn-ea"/>
                              </a:rPr>
                              <m:t>𝟏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ko-KR" sz="1000" dirty="0">
                  <a:latin typeface="+mn-ea"/>
                  <a:ea typeface="+mn-ea"/>
                </a:endParaRPr>
              </a:p>
              <a:p>
                <a:pPr/>
                <a:r>
                  <a:rPr kumimoji="1" lang="ko-KR" altLang="en-US" sz="1200" b="0" dirty="0">
                    <a:latin typeface="+mn-ea"/>
                    <a:ea typeface="+mn-ea"/>
                  </a:rPr>
                  <a:t>문제 </a:t>
                </a:r>
                <a:r>
                  <a:rPr kumimoji="1" lang="en-US" altLang="ko-KR" sz="1200" b="0" dirty="0">
                    <a:latin typeface="+mn-ea"/>
                    <a:ea typeface="+mn-ea"/>
                  </a:rPr>
                  <a:t>4. </a:t>
                </a:r>
                <a:r>
                  <a:rPr kumimoji="1" lang="ko-KR" altLang="en-US" sz="1200" b="0" dirty="0">
                    <a:latin typeface="+mn-ea"/>
                    <a:ea typeface="+mn-ea"/>
                  </a:rPr>
                  <a:t>하노이의 탑</a:t>
                </a:r>
                <a:endParaRPr kumimoji="1" lang="en-US" altLang="ko-KR" sz="1200" b="0" dirty="0">
                  <a:latin typeface="+mn-ea"/>
                  <a:ea typeface="+mn-ea"/>
                </a:endParaRPr>
              </a:p>
              <a:p>
                <a:pPr lvl="1"/>
                <a:r>
                  <a:rPr lang="en-US" altLang="ko-KR" sz="1200" b="0" dirty="0">
                    <a:latin typeface="+mn-ea"/>
                    <a:ea typeface="+mn-ea"/>
                  </a:rPr>
                  <a:t>3</a:t>
                </a:r>
                <a:r>
                  <a:rPr lang="ko-KR" altLang="en-US" sz="1200" b="0" dirty="0">
                    <a:latin typeface="+mn-ea"/>
                    <a:ea typeface="+mn-ea"/>
                  </a:rPr>
                  <a:t>개의 막대가 있습니다</a:t>
                </a:r>
                <a:r>
                  <a:rPr lang="en-US" altLang="ko-KR" sz="12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:r>
                  <a:rPr lang="ko-KR" altLang="en-US" sz="1200" b="0" dirty="0">
                    <a:latin typeface="+mn-ea"/>
                    <a:ea typeface="+mn-ea"/>
                  </a:rPr>
                  <a:t>하나의 막대에는 </a:t>
                </a:r>
                <a:r>
                  <a:rPr lang="ko-KR" altLang="en-US" sz="1200" b="0" dirty="0" err="1">
                    <a:latin typeface="+mn-ea"/>
                    <a:ea typeface="+mn-ea"/>
                  </a:rPr>
                  <a:t>여러개의</a:t>
                </a:r>
                <a:r>
                  <a:rPr lang="ko-KR" altLang="en-US" sz="1200" b="0" dirty="0">
                    <a:latin typeface="+mn-ea"/>
                    <a:ea typeface="+mn-ea"/>
                  </a:rPr>
                  <a:t> 원판이 쌓여 있습니다</a:t>
                </a:r>
                <a:r>
                  <a:rPr lang="en-US" altLang="ko-KR" sz="12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:r>
                  <a:rPr lang="ko-KR" altLang="en-US" sz="1200" b="0" dirty="0">
                    <a:latin typeface="+mn-ea"/>
                    <a:ea typeface="+mn-ea"/>
                  </a:rPr>
                  <a:t>원반은 위로 갈수록 점점 작아집니다</a:t>
                </a:r>
                <a:r>
                  <a:rPr lang="en-US" altLang="ko-KR" sz="12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:r>
                  <a:rPr lang="ko-KR" altLang="en-US" sz="1200" b="0" dirty="0">
                    <a:latin typeface="+mn-ea"/>
                    <a:ea typeface="+mn-ea"/>
                  </a:rPr>
                  <a:t>원반을 다른 막대로 옮기려 합니다</a:t>
                </a:r>
                <a:r>
                  <a:rPr lang="en-US" altLang="ko-KR" sz="12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:r>
                  <a:rPr lang="ko-KR" altLang="en-US" sz="1200" b="0" dirty="0">
                    <a:latin typeface="+mn-ea"/>
                    <a:ea typeface="+mn-ea"/>
                  </a:rPr>
                  <a:t>원반은 한번에 </a:t>
                </a:r>
                <a:r>
                  <a:rPr lang="ko-KR" altLang="en-US" sz="1200" b="0" dirty="0" err="1">
                    <a:latin typeface="+mn-ea"/>
                    <a:ea typeface="+mn-ea"/>
                  </a:rPr>
                  <a:t>한개만</a:t>
                </a:r>
                <a:r>
                  <a:rPr lang="ko-KR" altLang="en-US" sz="1200" b="0" dirty="0">
                    <a:latin typeface="+mn-ea"/>
                    <a:ea typeface="+mn-ea"/>
                  </a:rPr>
                  <a:t> 옮길 수 있습니다</a:t>
                </a:r>
                <a:r>
                  <a:rPr lang="en-US" altLang="ko-KR" sz="12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:r>
                  <a:rPr lang="ko-KR" altLang="en-US" sz="1200" b="0" dirty="0">
                    <a:latin typeface="+mn-ea"/>
                    <a:ea typeface="+mn-ea"/>
                  </a:rPr>
                  <a:t>원반은 작은 </a:t>
                </a:r>
                <a:r>
                  <a:rPr lang="ko-KR" altLang="en-US" sz="1200" b="0" dirty="0" err="1">
                    <a:latin typeface="+mn-ea"/>
                    <a:ea typeface="+mn-ea"/>
                  </a:rPr>
                  <a:t>원반위로</a:t>
                </a:r>
                <a:r>
                  <a:rPr lang="ko-KR" altLang="en-US" sz="1200" b="0" dirty="0">
                    <a:latin typeface="+mn-ea"/>
                    <a:ea typeface="+mn-ea"/>
                  </a:rPr>
                  <a:t> 옮길 수 없습니다</a:t>
                </a:r>
                <a:r>
                  <a:rPr lang="en-US" altLang="ko-KR" sz="12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:r>
                  <a:rPr lang="ko-KR" altLang="en-US" sz="1200" b="0" dirty="0">
                    <a:latin typeface="+mn-ea"/>
                    <a:ea typeface="+mn-ea"/>
                  </a:rPr>
                  <a:t>하나의 막대에서 다른 막대로 모든 원반으로 옮겨 봅니다</a:t>
                </a:r>
                <a:r>
                  <a:rPr lang="en-US" altLang="ko-KR" sz="12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:r>
                  <a:rPr lang="ko-KR" altLang="en-US" sz="1200" b="0" dirty="0">
                    <a:latin typeface="+mn-ea"/>
                    <a:ea typeface="+mn-ea"/>
                  </a:rPr>
                  <a:t>원반이 </a:t>
                </a:r>
                <a:r>
                  <a:rPr lang="ko-KR" altLang="en-US" sz="1200" b="0" dirty="0" err="1">
                    <a:latin typeface="+mn-ea"/>
                    <a:ea typeface="+mn-ea"/>
                  </a:rPr>
                  <a:t>이동할때마다</a:t>
                </a:r>
                <a:r>
                  <a:rPr lang="ko-KR" altLang="en-US" sz="1200" b="0" dirty="0">
                    <a:latin typeface="+mn-ea"/>
                    <a:ea typeface="+mn-ea"/>
                  </a:rPr>
                  <a:t> 이동에 참여하는 막대와 원반을 출력합니다</a:t>
                </a:r>
                <a:r>
                  <a:rPr lang="en-US" altLang="ko-KR" sz="1200" b="0" dirty="0">
                    <a:latin typeface="+mn-ea"/>
                    <a:ea typeface="+mn-ea"/>
                  </a:rPr>
                  <a:t>.</a:t>
                </a:r>
              </a:p>
              <a:p>
                <a:pPr lvl="1"/>
                <a:endParaRPr kumimoji="1" lang="en-US" altLang="ko-KR" sz="10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4" name="텍스트 개체 틀 2">
                <a:extLst>
                  <a:ext uri="{FF2B5EF4-FFF2-40B4-BE49-F238E27FC236}">
                    <a16:creationId xmlns:a16="http://schemas.microsoft.com/office/drawing/2014/main" id="{DFCA7645-939B-FB46-B64A-AAD890CCA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43000"/>
                <a:ext cx="5693664" cy="5413248"/>
              </a:xfrm>
              <a:prstGeom prst="rect">
                <a:avLst/>
              </a:prstGeom>
              <a:blipFill>
                <a:blip r:embed="rId3"/>
                <a:stretch>
                  <a:fillRect l="-223" r="-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09713640-68B1-C04C-B69F-7863A9637B84}"/>
              </a:ext>
            </a:extLst>
          </p:cNvPr>
          <p:cNvSpPr/>
          <p:nvPr/>
        </p:nvSpPr>
        <p:spPr>
          <a:xfrm>
            <a:off x="2544615" y="4422131"/>
            <a:ext cx="1123627" cy="240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4BA9FB7-9AA6-0445-BDF9-50815C363413}"/>
              </a:ext>
            </a:extLst>
          </p:cNvPr>
          <p:cNvGrpSpPr/>
          <p:nvPr/>
        </p:nvGrpSpPr>
        <p:grpSpPr>
          <a:xfrm>
            <a:off x="2645044" y="3702429"/>
            <a:ext cx="800746" cy="712919"/>
            <a:chOff x="1051302" y="3742845"/>
            <a:chExt cx="800746" cy="71291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28D654F-2FFF-A744-94E8-754393BA9E5C}"/>
                </a:ext>
              </a:extLst>
            </p:cNvPr>
            <p:cNvSpPr/>
            <p:nvPr/>
          </p:nvSpPr>
          <p:spPr>
            <a:xfrm>
              <a:off x="1051302" y="4215541"/>
              <a:ext cx="800746" cy="2402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14AA431-1193-FE43-99E4-B3BB31F2195F}"/>
                </a:ext>
              </a:extLst>
            </p:cNvPr>
            <p:cNvSpPr/>
            <p:nvPr/>
          </p:nvSpPr>
          <p:spPr>
            <a:xfrm>
              <a:off x="1221782" y="3983068"/>
              <a:ext cx="514028" cy="2402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F5ED19E-E9D5-8B40-9E81-F07514F147E2}"/>
                </a:ext>
              </a:extLst>
            </p:cNvPr>
            <p:cNvSpPr/>
            <p:nvPr/>
          </p:nvSpPr>
          <p:spPr>
            <a:xfrm>
              <a:off x="1335437" y="3742845"/>
              <a:ext cx="307383" cy="2402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D65E96-8089-B949-909C-8048193762B9}"/>
              </a:ext>
            </a:extLst>
          </p:cNvPr>
          <p:cNvGrpSpPr/>
          <p:nvPr/>
        </p:nvGrpSpPr>
        <p:grpSpPr>
          <a:xfrm>
            <a:off x="2347993" y="3599991"/>
            <a:ext cx="1394848" cy="1246599"/>
            <a:chOff x="751667" y="3603357"/>
            <a:chExt cx="1394848" cy="1246599"/>
          </a:xfrm>
          <a:solidFill>
            <a:schemeClr val="tx1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831588-8F8A-8C4B-B6EA-BDD3DFAEE3E4}"/>
                </a:ext>
              </a:extLst>
            </p:cNvPr>
            <p:cNvSpPr/>
            <p:nvPr/>
          </p:nvSpPr>
          <p:spPr>
            <a:xfrm>
              <a:off x="1441342" y="3603357"/>
              <a:ext cx="107196" cy="118300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8F4D852-4182-5846-BC3F-A0DD708287E2}"/>
                </a:ext>
              </a:extLst>
            </p:cNvPr>
            <p:cNvSpPr/>
            <p:nvPr/>
          </p:nvSpPr>
          <p:spPr>
            <a:xfrm>
              <a:off x="751667" y="4695987"/>
              <a:ext cx="1394848" cy="1539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A6D6EA3-AC6D-524A-ABB0-30060F261514}"/>
              </a:ext>
            </a:extLst>
          </p:cNvPr>
          <p:cNvGrpSpPr/>
          <p:nvPr/>
        </p:nvGrpSpPr>
        <p:grpSpPr>
          <a:xfrm>
            <a:off x="3885218" y="3599991"/>
            <a:ext cx="1394848" cy="1246599"/>
            <a:chOff x="751667" y="3603357"/>
            <a:chExt cx="1394848" cy="1246599"/>
          </a:xfrm>
          <a:solidFill>
            <a:schemeClr val="tx1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F506A4-664C-D44E-B871-89FCC56FC2D9}"/>
                </a:ext>
              </a:extLst>
            </p:cNvPr>
            <p:cNvSpPr/>
            <p:nvPr/>
          </p:nvSpPr>
          <p:spPr>
            <a:xfrm>
              <a:off x="1441342" y="3603357"/>
              <a:ext cx="107196" cy="118300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B2040A1-FE2C-564C-96A8-07C0C7C2FEC8}"/>
                </a:ext>
              </a:extLst>
            </p:cNvPr>
            <p:cNvSpPr/>
            <p:nvPr/>
          </p:nvSpPr>
          <p:spPr>
            <a:xfrm>
              <a:off x="751667" y="4695987"/>
              <a:ext cx="1394848" cy="15396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BD01F6-D5C6-814F-BB13-347CE37A1333}"/>
              </a:ext>
            </a:extLst>
          </p:cNvPr>
          <p:cNvSpPr txBox="1"/>
          <p:nvPr/>
        </p:nvSpPr>
        <p:spPr>
          <a:xfrm>
            <a:off x="1282218" y="317846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endParaRPr kumimoji="1"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26991-06D3-2441-AEE2-19A24FA58922}"/>
              </a:ext>
            </a:extLst>
          </p:cNvPr>
          <p:cNvSpPr txBox="1"/>
          <p:nvPr/>
        </p:nvSpPr>
        <p:spPr>
          <a:xfrm>
            <a:off x="2924393" y="317912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endParaRPr kumimoji="1"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CB6C95-FAC3-B649-8C4D-5D5870C53537}"/>
              </a:ext>
            </a:extLst>
          </p:cNvPr>
          <p:cNvSpPr txBox="1"/>
          <p:nvPr/>
        </p:nvSpPr>
        <p:spPr>
          <a:xfrm>
            <a:off x="4423784" y="31846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endParaRPr kumimoji="1" lang="ko-KR" alt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형태소 분석기 만들기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5693664" cy="5413248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latin typeface="+mn-ea"/>
                <a:ea typeface="+mn-ea"/>
              </a:rPr>
              <a:t>형태소 분석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문자열을 의미 있는 형태소 단위로 분리하는 것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공백은 </a:t>
            </a:r>
            <a:r>
              <a:rPr lang="ko-KR" altLang="en-US" sz="1200" dirty="0" err="1">
                <a:latin typeface="+mn-ea"/>
                <a:ea typeface="+mn-ea"/>
              </a:rPr>
              <a:t>형태소간</a:t>
            </a:r>
            <a:r>
              <a:rPr lang="ko-KR" altLang="en-US" sz="1200" dirty="0">
                <a:latin typeface="+mn-ea"/>
                <a:ea typeface="+mn-ea"/>
              </a:rPr>
              <a:t> 분류로 사용되기 보다는 </a:t>
            </a:r>
            <a:r>
              <a:rPr lang="ko-KR" altLang="en-US" sz="1200" dirty="0" err="1">
                <a:latin typeface="+mn-ea"/>
                <a:ea typeface="+mn-ea"/>
              </a:rPr>
              <a:t>오류로서의</a:t>
            </a:r>
            <a:r>
              <a:rPr lang="ko-KR" altLang="en-US" sz="1200" dirty="0">
                <a:latin typeface="+mn-ea"/>
                <a:ea typeface="+mn-ea"/>
              </a:rPr>
              <a:t> 역할이 높음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10 +-2 = 10+ -2 = 10+-2</a:t>
            </a: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10 + - 2 &lt;= </a:t>
            </a:r>
            <a:r>
              <a:rPr lang="ko-KR" altLang="en-US" sz="1200" dirty="0">
                <a:latin typeface="+mn-ea"/>
                <a:ea typeface="+mn-ea"/>
              </a:rPr>
              <a:t>오류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1 0 +-2 &lt;= </a:t>
            </a:r>
            <a:r>
              <a:rPr lang="ko-KR" altLang="en-US" sz="1200" dirty="0">
                <a:latin typeface="+mn-ea"/>
                <a:ea typeface="+mn-ea"/>
              </a:rPr>
              <a:t>오류</a:t>
            </a:r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간단한 예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1+2-3/4 =&gt; [ 1, +, 2, -, 3, /, 4 ]</a:t>
            </a:r>
          </a:p>
          <a:p>
            <a:pPr lvl="1"/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계산기의 형태소</a:t>
            </a:r>
            <a:endParaRPr lang="en-US" altLang="ko-KR" sz="14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숫자와 연산자로 구분됨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ko-KR" altLang="en-US" sz="1200" dirty="0">
                <a:latin typeface="+mn-ea"/>
                <a:ea typeface="+mn-ea"/>
              </a:rPr>
              <a:t>숫자에는 음수 부호가 있을 수 있음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-</a:t>
            </a:r>
            <a:r>
              <a:rPr lang="ko-KR" altLang="en-US" sz="1200" dirty="0">
                <a:latin typeface="+mn-ea"/>
                <a:ea typeface="+mn-ea"/>
              </a:rPr>
              <a:t> 기호를 연산자로 판단할 지 부호로 판단할지가 문제임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2-3 &lt;= </a:t>
            </a:r>
            <a:r>
              <a:rPr lang="ko-KR" altLang="en-US" sz="1200" dirty="0">
                <a:latin typeface="+mn-ea"/>
                <a:ea typeface="+mn-ea"/>
              </a:rPr>
              <a:t>연산자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-2+1&lt;= </a:t>
            </a:r>
            <a:r>
              <a:rPr lang="ko-KR" altLang="en-US" sz="1200" dirty="0">
                <a:latin typeface="+mn-ea"/>
                <a:ea typeface="+mn-ea"/>
              </a:rPr>
              <a:t>부호</a:t>
            </a:r>
            <a:endParaRPr lang="en-US" altLang="ko-KR" sz="1200" dirty="0">
              <a:latin typeface="+mn-ea"/>
              <a:ea typeface="+mn-ea"/>
            </a:endParaRPr>
          </a:p>
          <a:p>
            <a:pPr lvl="2"/>
            <a:r>
              <a:rPr lang="en-US" altLang="ko-KR" sz="1200" dirty="0">
                <a:latin typeface="+mn-ea"/>
                <a:ea typeface="+mn-ea"/>
              </a:rPr>
              <a:t>2 - -1 &lt;= </a:t>
            </a:r>
            <a:r>
              <a:rPr lang="ko-KR" altLang="en-US" sz="1200" dirty="0">
                <a:latin typeface="+mn-ea"/>
                <a:ea typeface="+mn-ea"/>
              </a:rPr>
              <a:t>연산자 </a:t>
            </a:r>
            <a:r>
              <a:rPr lang="en-US" altLang="ko-KR" sz="1200" dirty="0">
                <a:latin typeface="+mn-ea"/>
                <a:ea typeface="+mn-ea"/>
              </a:rPr>
              <a:t>+ </a:t>
            </a:r>
            <a:r>
              <a:rPr lang="ko-KR" altLang="en-US" sz="1200" dirty="0">
                <a:latin typeface="+mn-ea"/>
                <a:ea typeface="+mn-ea"/>
              </a:rPr>
              <a:t>부호</a:t>
            </a:r>
            <a:br>
              <a:rPr lang="ko-KR" altLang="en-US" sz="1400" dirty="0">
                <a:latin typeface="+mn-ea"/>
                <a:ea typeface="+mn-ea"/>
              </a:rPr>
            </a:b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56BBF9AB-5F7B-964E-AA80-C2B18F4A95E4}"/>
              </a:ext>
            </a:extLst>
          </p:cNvPr>
          <p:cNvSpPr txBox="1">
            <a:spLocks/>
          </p:cNvSpPr>
          <p:nvPr/>
        </p:nvSpPr>
        <p:spPr>
          <a:xfrm>
            <a:off x="6096000" y="1140058"/>
            <a:ext cx="5693664" cy="5413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4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1pPr>
            <a:lvl2pPr marL="6858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SzPct val="90000"/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2pPr>
            <a:lvl3pPr marL="11430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3pPr>
            <a:lvl4pPr marL="16002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4pPr>
            <a:lvl5pPr marL="2057400" indent="-228600" algn="l" defTabSz="914400" rtl="0" eaLnBrk="1" latinLnBrk="1" hangingPunct="1">
              <a:lnSpc>
                <a:spcPct val="114000"/>
              </a:lnSpc>
              <a:spcBef>
                <a:spcPts val="50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800" b="1" kern="1200">
                <a:solidFill>
                  <a:srgbClr val="3F3F3F"/>
                </a:solidFill>
                <a:latin typeface="Segoe UI Light" panose="020B0502040204020203" pitchFamily="34" charset="0"/>
                <a:ea typeface="에스코어 드림 2 ExtraLight" panose="020B0203030302020204" pitchFamily="34" charset="-127"/>
                <a:cs typeface="Segoe UI Light" panose="020B0502040204020203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+mn-ea"/>
                <a:ea typeface="+mn-ea"/>
              </a:rPr>
              <a:t>문제 </a:t>
            </a: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en-US" altLang="ko-KR" sz="1400" dirty="0">
                <a:latin typeface="+mn-ea"/>
              </a:rPr>
              <a:t>.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기본 형태소 분석은 합니다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12+34</a:t>
            </a:r>
            <a:r>
              <a:rPr lang="ko-KR" altLang="en-US" sz="1200" dirty="0">
                <a:latin typeface="+mn-ea"/>
                <a:ea typeface="+mn-ea"/>
              </a:rPr>
              <a:t>*</a:t>
            </a:r>
            <a:r>
              <a:rPr lang="en-US" altLang="ko-KR" sz="1200" dirty="0">
                <a:latin typeface="+mn-ea"/>
                <a:ea typeface="+mn-ea"/>
              </a:rPr>
              <a:t>5</a:t>
            </a:r>
            <a:r>
              <a:rPr lang="ko-KR" altLang="en-US" sz="1200" dirty="0" err="1">
                <a:latin typeface="+mn-ea"/>
                <a:ea typeface="+mn-ea"/>
              </a:rPr>
              <a:t>를</a:t>
            </a:r>
            <a:r>
              <a:rPr lang="ko-KR" altLang="en-US" sz="1200" dirty="0">
                <a:latin typeface="+mn-ea"/>
                <a:ea typeface="+mn-ea"/>
              </a:rPr>
              <a:t> 형태소 단위로 나누세요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단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분리 관련 함수는 사용하지 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( 1 + 2 ) / 4</a:t>
            </a:r>
            <a:r>
              <a:rPr lang="ko-KR" altLang="en-US" sz="1200" dirty="0" err="1">
                <a:latin typeface="+mn-ea"/>
                <a:ea typeface="+mn-ea"/>
              </a:rPr>
              <a:t>를</a:t>
            </a:r>
            <a:r>
              <a:rPr lang="ko-KR" altLang="en-US" sz="1200" dirty="0">
                <a:latin typeface="+mn-ea"/>
                <a:ea typeface="+mn-ea"/>
              </a:rPr>
              <a:t> 형태소 단위로 나누세요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단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분리 관련 함수는 사용하지 않습니다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((1+ 2)</a:t>
            </a:r>
            <a:r>
              <a:rPr lang="ko-KR" altLang="en-US" sz="1200" dirty="0">
                <a:latin typeface="+mn-ea"/>
                <a:ea typeface="+mn-ea"/>
              </a:rPr>
              <a:t>*</a:t>
            </a:r>
            <a:r>
              <a:rPr lang="en-US" altLang="ko-KR" sz="1200" dirty="0">
                <a:latin typeface="+mn-ea"/>
                <a:ea typeface="+mn-ea"/>
              </a:rPr>
              <a:t>(4 -2))-1</a:t>
            </a:r>
            <a:r>
              <a:rPr lang="ko-KR" altLang="en-US" sz="1200" dirty="0" err="1">
                <a:latin typeface="+mn-ea"/>
                <a:ea typeface="+mn-ea"/>
              </a:rPr>
              <a:t>를</a:t>
            </a:r>
            <a:r>
              <a:rPr lang="ko-KR" altLang="en-US" sz="1200" dirty="0">
                <a:latin typeface="+mn-ea"/>
                <a:ea typeface="+mn-ea"/>
              </a:rPr>
              <a:t> 형태소 단위로 나누세요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단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분리 관련 함수는 사용하지 않습니다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문제 </a:t>
            </a: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en-US" altLang="ko-KR" sz="1400" dirty="0">
                <a:latin typeface="+mn-ea"/>
              </a:rPr>
              <a:t>.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연산자의 부호를 구분합니다</a:t>
            </a:r>
            <a:endParaRPr lang="en-US" altLang="ko-KR" sz="1200" dirty="0">
              <a:latin typeface="+mn-ea"/>
              <a:ea typeface="+mn-ea"/>
            </a:endParaRP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12+-34/5</a:t>
            </a:r>
            <a:r>
              <a:rPr lang="ko-KR" altLang="en-US" sz="1200" dirty="0" err="1">
                <a:latin typeface="+mn-ea"/>
                <a:ea typeface="+mn-ea"/>
              </a:rPr>
              <a:t>를</a:t>
            </a:r>
            <a:r>
              <a:rPr lang="ko-KR" altLang="en-US" sz="1200" dirty="0">
                <a:latin typeface="+mn-ea"/>
                <a:ea typeface="+mn-ea"/>
              </a:rPr>
              <a:t> 형태소 단위로 나누세요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(-1/-3)</a:t>
            </a:r>
            <a:r>
              <a:rPr lang="ko-KR" altLang="en-US" sz="1200" dirty="0">
                <a:latin typeface="+mn-ea"/>
                <a:ea typeface="+mn-ea"/>
              </a:rPr>
              <a:t>*</a:t>
            </a:r>
            <a:r>
              <a:rPr lang="en-US" altLang="ko-KR" sz="1200" dirty="0">
                <a:latin typeface="+mn-ea"/>
                <a:ea typeface="+mn-ea"/>
              </a:rPr>
              <a:t>4</a:t>
            </a:r>
            <a:r>
              <a:rPr lang="ko-KR" altLang="en-US" sz="1200" dirty="0" err="1">
                <a:latin typeface="+mn-ea"/>
                <a:ea typeface="+mn-ea"/>
              </a:rPr>
              <a:t>를</a:t>
            </a:r>
            <a:r>
              <a:rPr lang="ko-KR" altLang="en-US" sz="1200" dirty="0">
                <a:latin typeface="+mn-ea"/>
                <a:ea typeface="+mn-ea"/>
              </a:rPr>
              <a:t> 형태소 단위로 나누세요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-3 - -2/3-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(-4 </a:t>
            </a:r>
            <a:r>
              <a:rPr lang="ko-KR" altLang="en-US" sz="1200" dirty="0">
                <a:latin typeface="+mn-ea"/>
                <a:ea typeface="+mn-ea"/>
              </a:rPr>
              <a:t>* </a:t>
            </a:r>
            <a:r>
              <a:rPr lang="en-US" altLang="ko-KR" sz="1200" dirty="0">
                <a:latin typeface="+mn-ea"/>
                <a:ea typeface="+mn-ea"/>
              </a:rPr>
              <a:t>3)</a:t>
            </a:r>
            <a:r>
              <a:rPr lang="ko-KR" altLang="en-US" sz="1200" dirty="0" err="1">
                <a:latin typeface="+mn-ea"/>
                <a:ea typeface="+mn-ea"/>
              </a:rPr>
              <a:t>를</a:t>
            </a:r>
            <a:r>
              <a:rPr lang="ko-KR" altLang="en-US" sz="1200" dirty="0">
                <a:latin typeface="+mn-ea"/>
                <a:ea typeface="+mn-ea"/>
              </a:rPr>
              <a:t> 형태소 단위로 나누세요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lvl="1"/>
            <a:endParaRPr lang="en-US" altLang="ko-KR" sz="1200" dirty="0">
              <a:latin typeface="+mn-ea"/>
              <a:ea typeface="+mn-ea"/>
            </a:endParaRPr>
          </a:p>
          <a:p>
            <a:r>
              <a:rPr lang="ko-KR" altLang="en-US" sz="1400" dirty="0">
                <a:latin typeface="+mn-ea"/>
                <a:ea typeface="+mn-ea"/>
              </a:rPr>
              <a:t>문제 </a:t>
            </a:r>
            <a:r>
              <a:rPr lang="en-US" altLang="ko-KR" sz="1400" dirty="0">
                <a:latin typeface="+mn-ea"/>
                <a:ea typeface="+mn-ea"/>
              </a:rPr>
              <a:t>3. </a:t>
            </a:r>
            <a:r>
              <a:rPr lang="ko-KR" altLang="en-US" sz="1400" dirty="0">
                <a:latin typeface="+mn-ea"/>
                <a:ea typeface="+mn-ea"/>
              </a:rPr>
              <a:t>단순한 형태소 분리만 하지 않고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문법적으로 문제가 없는지 확인합니다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lvl="1"/>
            <a:r>
              <a:rPr lang="en-US" altLang="ko-KR" sz="1200" dirty="0">
                <a:latin typeface="+mn-ea"/>
                <a:ea typeface="+mn-ea"/>
              </a:rPr>
              <a:t>-3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- -2/3 – (+-4 </a:t>
            </a:r>
            <a:r>
              <a:rPr lang="ko-KR" altLang="en-US" sz="1200" dirty="0">
                <a:latin typeface="+mn-ea"/>
                <a:ea typeface="+mn-ea"/>
              </a:rPr>
              <a:t>* </a:t>
            </a:r>
            <a:r>
              <a:rPr lang="en-US" altLang="ko-KR" sz="1200" dirty="0">
                <a:latin typeface="+mn-ea"/>
                <a:ea typeface="+mn-ea"/>
              </a:rPr>
              <a:t>3)</a:t>
            </a:r>
            <a:r>
              <a:rPr lang="ko-KR" altLang="en-US" sz="1200" dirty="0">
                <a:latin typeface="+mn-ea"/>
                <a:ea typeface="+mn-ea"/>
              </a:rPr>
              <a:t>과 같은 경우</a:t>
            </a:r>
            <a:r>
              <a:rPr lang="en-US" altLang="ko-KR" sz="1200" dirty="0">
                <a:latin typeface="+mn-ea"/>
                <a:ea typeface="+mn-ea"/>
              </a:rPr>
              <a:t>, -4</a:t>
            </a:r>
            <a:r>
              <a:rPr lang="ko-KR" altLang="en-US" sz="1200" dirty="0">
                <a:latin typeface="+mn-ea"/>
                <a:ea typeface="+mn-ea"/>
              </a:rPr>
              <a:t>앞에 연산자 </a:t>
            </a:r>
            <a:r>
              <a:rPr lang="en-US" altLang="ko-KR" sz="1200" dirty="0">
                <a:latin typeface="+mn-ea"/>
                <a:ea typeface="+mn-ea"/>
              </a:rPr>
              <a:t>+</a:t>
            </a:r>
            <a:r>
              <a:rPr lang="ko-KR" altLang="en-US" sz="1200" dirty="0">
                <a:latin typeface="+mn-ea"/>
                <a:ea typeface="+mn-ea"/>
              </a:rPr>
              <a:t>가 있으므로 오류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322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구문 트리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429632" cy="5413248"/>
          </a:xfrm>
        </p:spPr>
        <p:txBody>
          <a:bodyPr>
            <a:normAutofit/>
          </a:bodyPr>
          <a:lstStyle/>
          <a:p>
            <a:r>
              <a:rPr lang="ko-KR" altLang="en-US" sz="1400" b="0" dirty="0">
                <a:latin typeface="+mn-ea"/>
                <a:ea typeface="+mn-ea"/>
              </a:rPr>
              <a:t>구문 트리 구성을 위한 노드를 정의합니다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노드는 </a:t>
            </a:r>
            <a:r>
              <a:rPr lang="ko-KR" altLang="en-US" sz="1400" b="0" dirty="0" err="1">
                <a:latin typeface="+mn-ea"/>
                <a:ea typeface="+mn-ea"/>
              </a:rPr>
              <a:t>피연자를</a:t>
            </a:r>
            <a:r>
              <a:rPr lang="ko-KR" altLang="en-US" sz="1400" b="0" dirty="0">
                <a:latin typeface="+mn-ea"/>
                <a:ea typeface="+mn-ea"/>
              </a:rPr>
              <a:t> 가지는 노드와 연산자를 가지는 노드로 구분됩니다</a:t>
            </a:r>
            <a:r>
              <a:rPr lang="en-US" altLang="ko-KR" sz="1400" b="0" dirty="0">
                <a:latin typeface="+mn-ea"/>
                <a:ea typeface="+mn-ea"/>
              </a:rPr>
              <a:t>. </a:t>
            </a:r>
          </a:p>
          <a:p>
            <a:r>
              <a:rPr lang="ko-KR" altLang="en-US" sz="1400" b="0" dirty="0" err="1">
                <a:latin typeface="+mn-ea"/>
                <a:ea typeface="+mn-ea"/>
              </a:rPr>
              <a:t>피연산자는</a:t>
            </a:r>
            <a:r>
              <a:rPr lang="ko-KR" altLang="en-US" sz="1400" b="0" dirty="0">
                <a:latin typeface="+mn-ea"/>
                <a:ea typeface="+mn-ea"/>
              </a:rPr>
              <a:t> 정수를 가집니다</a:t>
            </a:r>
            <a:r>
              <a:rPr lang="en-US" altLang="ko-KR" sz="1400" b="0" dirty="0">
                <a:latin typeface="+mn-ea"/>
                <a:ea typeface="+mn-ea"/>
              </a:rPr>
              <a:t>. (</a:t>
            </a:r>
            <a:r>
              <a:rPr lang="ko-KR" altLang="en-US" sz="1400" b="0" dirty="0">
                <a:latin typeface="+mn-ea"/>
                <a:ea typeface="+mn-ea"/>
              </a:rPr>
              <a:t>형태소 분석기에서 넘겨져 온 문자열 아님</a:t>
            </a:r>
            <a:r>
              <a:rPr lang="en-US" altLang="ko-KR" sz="1400" b="0" dirty="0">
                <a:latin typeface="+mn-ea"/>
                <a:ea typeface="+mn-ea"/>
              </a:rPr>
              <a:t>)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연산자 노드에서는 실제 계산을 수행되어야 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ko-KR" altLang="en-US" sz="1400" b="0" dirty="0">
                <a:latin typeface="+mn-ea"/>
                <a:ea typeface="+mn-ea"/>
              </a:rPr>
              <a:t>구문 트리의 최상위 노드는 </a:t>
            </a:r>
            <a:r>
              <a:rPr lang="en-US" altLang="ko-KR" sz="1400" b="0" dirty="0">
                <a:latin typeface="+mn-ea"/>
                <a:ea typeface="+mn-ea"/>
              </a:rPr>
              <a:t>root</a:t>
            </a:r>
            <a:r>
              <a:rPr lang="ko-KR" altLang="en-US" sz="1400" b="0" dirty="0">
                <a:latin typeface="+mn-ea"/>
                <a:ea typeface="+mn-ea"/>
              </a:rPr>
              <a:t>가 됩니다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r>
              <a:rPr lang="en-US" altLang="ko-KR" sz="1400" b="0" dirty="0">
                <a:latin typeface="+mn-ea"/>
                <a:ea typeface="+mn-ea"/>
              </a:rPr>
              <a:t>root</a:t>
            </a:r>
            <a:r>
              <a:rPr lang="ko-KR" altLang="en-US" sz="1400" b="0" dirty="0" err="1">
                <a:latin typeface="+mn-ea"/>
                <a:ea typeface="+mn-ea"/>
              </a:rPr>
              <a:t>를</a:t>
            </a:r>
            <a:r>
              <a:rPr lang="ko-KR" altLang="en-US" sz="1400" b="0" dirty="0">
                <a:latin typeface="+mn-ea"/>
                <a:ea typeface="+mn-ea"/>
              </a:rPr>
              <a:t> 문자열로 변환 시 전체 구문 트리가 표시되어야 한다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marL="0" indent="0">
              <a:buNone/>
            </a:pPr>
            <a:br>
              <a:rPr lang="ko-KR" altLang="en-US" sz="1050" dirty="0">
                <a:latin typeface="+mn-ea"/>
                <a:ea typeface="+mn-ea"/>
              </a:rPr>
            </a:br>
            <a:br>
              <a:rPr lang="ko-KR" altLang="en-US" sz="1050" dirty="0">
                <a:latin typeface="+mn-ea"/>
                <a:ea typeface="+mn-ea"/>
              </a:rPr>
            </a:br>
            <a:endParaRPr lang="en-US" altLang="ko-KR" sz="10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038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D8A47C-CEA9-4F8F-B96E-D6C0776A2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noFill/>
        </p:spPr>
        <p:txBody>
          <a:bodyPr/>
          <a:lstStyle/>
          <a:p>
            <a:r>
              <a:rPr lang="ko-KR" altLang="en-US" dirty="0">
                <a:solidFill>
                  <a:schemeClr val="accent5"/>
                </a:solidFill>
              </a:rPr>
              <a:t>알아야 할 것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12D94F-8E33-40B8-BB15-E1E201893C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336" y="1143000"/>
            <a:ext cx="11429632" cy="5413248"/>
          </a:xfrm>
        </p:spPr>
        <p:txBody>
          <a:bodyPr>
            <a:normAutofit/>
          </a:bodyPr>
          <a:lstStyle/>
          <a:p>
            <a:r>
              <a:rPr lang="ko-KR" altLang="en-US" sz="1400" b="0" dirty="0"/>
              <a:t>어떤 노드들은 실체화 될 수 없다</a:t>
            </a:r>
            <a:r>
              <a:rPr lang="en-US" altLang="ko-KR" sz="1400" b="0" dirty="0"/>
              <a:t>.</a:t>
            </a:r>
          </a:p>
          <a:p>
            <a:r>
              <a:rPr lang="ko-KR" altLang="en-US" sz="1400" b="0" dirty="0"/>
              <a:t>피연산자 노드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연산자 노드 등 공통적인 기능이 정의되어야 한다</a:t>
            </a:r>
            <a:r>
              <a:rPr lang="en-US" altLang="ko-KR" sz="1400" b="0" dirty="0"/>
              <a:t>.</a:t>
            </a:r>
          </a:p>
          <a:p>
            <a:r>
              <a:rPr lang="ko-KR" altLang="en-US" sz="1400" b="0" dirty="0"/>
              <a:t>공통된 것을 묶어서 계층을 만드는 것이 좋다</a:t>
            </a:r>
            <a:r>
              <a:rPr lang="en-US" altLang="ko-KR" sz="1400" b="0" dirty="0"/>
              <a:t>.</a:t>
            </a:r>
          </a:p>
          <a:p>
            <a:r>
              <a:rPr lang="ko-KR" altLang="en-US" sz="1400" b="0" dirty="0" err="1"/>
              <a:t>상속관계는</a:t>
            </a:r>
            <a:r>
              <a:rPr lang="ko-KR" altLang="en-US" sz="1400" b="0" dirty="0"/>
              <a:t> 있을 수도 없을 수도 있다</a:t>
            </a:r>
            <a:r>
              <a:rPr lang="en-US" altLang="ko-KR" sz="1400" b="0" dirty="0"/>
              <a:t>. </a:t>
            </a:r>
          </a:p>
          <a:p>
            <a:br>
              <a:rPr lang="ko-KR" altLang="en-US" sz="1050" dirty="0">
                <a:latin typeface="+mn-ea"/>
                <a:ea typeface="+mn-ea"/>
              </a:rPr>
            </a:br>
            <a:br>
              <a:rPr lang="ko-KR" altLang="en-US" sz="1050" dirty="0">
                <a:latin typeface="+mn-ea"/>
                <a:ea typeface="+mn-ea"/>
              </a:rPr>
            </a:br>
            <a:endParaRPr lang="en-US" altLang="ko-KR" sz="10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382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4" id="{6FC02869-ACB9-4F4E-8407-7473E2131A19}" vid="{749BB519-82AE-4E00-8BC6-3A27FCCC41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DE3C0D148D1F4DB888C64D6B0E129F" ma:contentTypeVersion="0" ma:contentTypeDescription="Create a new document." ma:contentTypeScope="" ma:versionID="c9bbac06d1472bc435fb97d088133d1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2B0F21-66F7-47CA-B818-CE573096BB2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8ED8A4E-D10F-465B-A33C-DD7FC191A8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896733-15D4-4950-9D64-541D762A2FB3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강의 서식 - Fancy</Template>
  <TotalTime>5296</TotalTime>
  <Words>744</Words>
  <Application>Microsoft Macintosh PowerPoint</Application>
  <PresentationFormat>와이드스크린</PresentationFormat>
  <Paragraphs>143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3" baseType="lpstr">
      <vt:lpstr>맑은 고딕</vt:lpstr>
      <vt:lpstr>Arial</vt:lpstr>
      <vt:lpstr>Segoe UI</vt:lpstr>
      <vt:lpstr>에스코어 드림 2 ExtraLight</vt:lpstr>
      <vt:lpstr>에스코어 드림 5 Medium</vt:lpstr>
      <vt:lpstr>Segoe UI Symbol</vt:lpstr>
      <vt:lpstr>Segoe UI Light</vt:lpstr>
      <vt:lpstr>Courier New</vt:lpstr>
      <vt:lpstr>Cambria Math</vt:lpstr>
      <vt:lpstr>Calibri</vt:lpstr>
      <vt:lpstr>Segoe Pro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NHN</dc:creator>
  <cp:lastModifiedBy>Microsoft Office User</cp:lastModifiedBy>
  <cp:revision>137</cp:revision>
  <dcterms:created xsi:type="dcterms:W3CDTF">2022-04-01T08:42:46Z</dcterms:created>
  <dcterms:modified xsi:type="dcterms:W3CDTF">2022-08-30T08:03:37Z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0x010100EFDE3C0D148D1F4DB888C64D6B0E129F</vt:lpwstr>
  </property>
</Properties>
</file>